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32"/>
  </p:notesMasterIdLst>
  <p:sldIdLst>
    <p:sldId id="256" r:id="rId2"/>
    <p:sldId id="257" r:id="rId3"/>
    <p:sldId id="261" r:id="rId4"/>
    <p:sldId id="289" r:id="rId5"/>
    <p:sldId id="282" r:id="rId6"/>
    <p:sldId id="290" r:id="rId7"/>
    <p:sldId id="291" r:id="rId8"/>
    <p:sldId id="292" r:id="rId9"/>
    <p:sldId id="299" r:id="rId10"/>
    <p:sldId id="293" r:id="rId11"/>
    <p:sldId id="294" r:id="rId12"/>
    <p:sldId id="295" r:id="rId13"/>
    <p:sldId id="296" r:id="rId14"/>
    <p:sldId id="297" r:id="rId15"/>
    <p:sldId id="298" r:id="rId16"/>
    <p:sldId id="300" r:id="rId17"/>
    <p:sldId id="301" r:id="rId18"/>
    <p:sldId id="302" r:id="rId19"/>
    <p:sldId id="303" r:id="rId20"/>
    <p:sldId id="304" r:id="rId21"/>
    <p:sldId id="305" r:id="rId22"/>
    <p:sldId id="307" r:id="rId23"/>
    <p:sldId id="308" r:id="rId24"/>
    <p:sldId id="309" r:id="rId25"/>
    <p:sldId id="310" r:id="rId26"/>
    <p:sldId id="311" r:id="rId27"/>
    <p:sldId id="312" r:id="rId28"/>
    <p:sldId id="281" r:id="rId29"/>
    <p:sldId id="270" r:id="rId30"/>
    <p:sldId id="259" r:id="rId31"/>
  </p:sldIdLst>
  <p:sldSz cx="9144000" cy="6858000" type="screen4x3"/>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83124" autoAdjust="0"/>
  </p:normalViewPr>
  <p:slideViewPr>
    <p:cSldViewPr>
      <p:cViewPr varScale="1">
        <p:scale>
          <a:sx n="58" d="100"/>
          <a:sy n="58" d="100"/>
        </p:scale>
        <p:origin x="1704" y="72"/>
      </p:cViewPr>
      <p:guideLst>
        <p:guide orient="horz" pos="2160"/>
        <p:guide pos="2880"/>
      </p:guideLst>
    </p:cSldViewPr>
  </p:slideViewPr>
  <p:outlineViewPr>
    <p:cViewPr>
      <p:scale>
        <a:sx n="33" d="100"/>
        <a:sy n="33" d="100"/>
      </p:scale>
      <p:origin x="0" y="-19782"/>
    </p:cViewPr>
  </p:outlineViewPr>
  <p:notesTextViewPr>
    <p:cViewPr>
      <p:scale>
        <a:sx n="1" d="1"/>
        <a:sy n="1" d="1"/>
      </p:scale>
      <p:origin x="0" y="0"/>
    </p:cViewPr>
  </p:notesTextViewPr>
  <p:notesViewPr>
    <p:cSldViewPr>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248376-4089-47DA-9B61-726AE03E69BA}" type="datetimeFigureOut">
              <a:rPr lang="en-GB" smtClean="0"/>
              <a:t>22/06/2015</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DC81A5-03F4-4A7B-8FB5-20F068214A61}" type="slidenum">
              <a:rPr lang="en-GB" smtClean="0"/>
              <a:t>‹#›</a:t>
            </a:fld>
            <a:endParaRPr lang="en-GB" dirty="0"/>
          </a:p>
        </p:txBody>
      </p:sp>
    </p:spTree>
    <p:extLst>
      <p:ext uri="{BB962C8B-B14F-4D97-AF65-F5344CB8AC3E}">
        <p14:creationId xmlns:p14="http://schemas.microsoft.com/office/powerpoint/2010/main" val="267343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7</a:t>
            </a:fld>
            <a:endParaRPr lang="en-GB" dirty="0"/>
          </a:p>
        </p:txBody>
      </p:sp>
    </p:spTree>
    <p:extLst>
      <p:ext uri="{BB962C8B-B14F-4D97-AF65-F5344CB8AC3E}">
        <p14:creationId xmlns:p14="http://schemas.microsoft.com/office/powerpoint/2010/main" val="274670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DC81A5-03F4-4A7B-8FB5-20F068214A61}" type="slidenum">
              <a:rPr lang="en-GB" smtClean="0"/>
              <a:t>15</a:t>
            </a:fld>
            <a:endParaRPr lang="en-GB" dirty="0"/>
          </a:p>
        </p:txBody>
      </p:sp>
    </p:spTree>
    <p:extLst>
      <p:ext uri="{BB962C8B-B14F-4D97-AF65-F5344CB8AC3E}">
        <p14:creationId xmlns:p14="http://schemas.microsoft.com/office/powerpoint/2010/main" val="80511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DC81A5-03F4-4A7B-8FB5-20F068214A61}" type="slidenum">
              <a:rPr lang="en-GB" smtClean="0"/>
              <a:t>16</a:t>
            </a:fld>
            <a:endParaRPr lang="en-GB" dirty="0"/>
          </a:p>
        </p:txBody>
      </p:sp>
    </p:spTree>
    <p:extLst>
      <p:ext uri="{BB962C8B-B14F-4D97-AF65-F5344CB8AC3E}">
        <p14:creationId xmlns:p14="http://schemas.microsoft.com/office/powerpoint/2010/main" val="418876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Arial" panose="020B0604020202020204" pitchFamily="34" charset="0"/>
              </a:rPr>
              <a:t>This slide focuses on stage 1 of the research process, clarifying the research question.</a:t>
            </a:r>
          </a:p>
          <a:p>
            <a:pPr eaLnBrk="1" hangingPunct="1"/>
            <a:r>
              <a:rPr lang="en-US" altLang="en-US" dirty="0" smtClean="0">
                <a:latin typeface="Arial" panose="020B0604020202020204" pitchFamily="34" charset="0"/>
              </a:rPr>
              <a:t>A useful way to approach the research process is to state the basic dilemma that prompts the research and then try to develop other questions by progressively breaking down the original question into more specific ones. This process can be thought of as the management-research question hierarchy. </a:t>
            </a:r>
          </a:p>
          <a:p>
            <a:pPr eaLnBrk="1" hangingPunct="1"/>
            <a:r>
              <a:rPr lang="en-US" altLang="en-US" dirty="0" smtClean="0">
                <a:latin typeface="Arial" panose="020B0604020202020204" pitchFamily="34" charset="0"/>
              </a:rPr>
              <a:t>The process begins at the most general level with the management dilemma. This is usually a symptom of an actual problem, such as rising costs, declining sales, or a large number of defects.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Key terms:</a:t>
            </a:r>
          </a:p>
          <a:p>
            <a:pPr eaLnBrk="1" hangingPunct="1">
              <a:buFontTx/>
              <a:buChar char="•"/>
            </a:pPr>
            <a:r>
              <a:rPr lang="en-US" altLang="en-US" dirty="0" smtClean="0">
                <a:latin typeface="Arial" panose="020B0604020202020204" pitchFamily="34" charset="0"/>
              </a:rPr>
              <a:t>A </a:t>
            </a:r>
            <a:r>
              <a:rPr lang="en-US" altLang="en-US" b="1" dirty="0" smtClean="0">
                <a:latin typeface="Arial" panose="020B0604020202020204" pitchFamily="34" charset="0"/>
              </a:rPr>
              <a:t>management dilemma</a:t>
            </a:r>
            <a:r>
              <a:rPr lang="en-US" altLang="en-US" dirty="0" smtClean="0">
                <a:latin typeface="Arial" panose="020B0604020202020204" pitchFamily="34" charset="0"/>
              </a:rPr>
              <a:t> is an opportunity of problem that has been discovered because of one or more symptoms.</a:t>
            </a:r>
          </a:p>
          <a:p>
            <a:pPr eaLnBrk="1" hangingPunct="1">
              <a:buFontTx/>
              <a:buChar char="•"/>
            </a:pPr>
            <a:r>
              <a:rPr lang="en-US" altLang="en-US" dirty="0" smtClean="0">
                <a:latin typeface="Arial" panose="020B0604020202020204" pitchFamily="34" charset="0"/>
              </a:rPr>
              <a:t>A </a:t>
            </a:r>
            <a:r>
              <a:rPr lang="en-US" altLang="en-US" b="1" dirty="0" smtClean="0">
                <a:latin typeface="Arial" panose="020B0604020202020204" pitchFamily="34" charset="0"/>
              </a:rPr>
              <a:t>management question</a:t>
            </a:r>
            <a:r>
              <a:rPr lang="en-US" altLang="en-US" dirty="0" smtClean="0">
                <a:latin typeface="Arial" panose="020B0604020202020204" pitchFamily="34" charset="0"/>
              </a:rPr>
              <a:t> is a restatement of the manager’s dilemma in question form.</a:t>
            </a:r>
          </a:p>
          <a:p>
            <a:pPr eaLnBrk="1" hangingPunct="1">
              <a:buFontTx/>
              <a:buChar char="•"/>
            </a:pPr>
            <a:r>
              <a:rPr lang="en-US" altLang="en-US" dirty="0" smtClean="0">
                <a:latin typeface="Arial" panose="020B0604020202020204" pitchFamily="34" charset="0"/>
              </a:rPr>
              <a:t>A </a:t>
            </a:r>
            <a:r>
              <a:rPr lang="en-US" altLang="en-US" b="1" dirty="0" smtClean="0">
                <a:latin typeface="Arial" panose="020B0604020202020204" pitchFamily="34" charset="0"/>
              </a:rPr>
              <a:t>research question</a:t>
            </a:r>
            <a:r>
              <a:rPr lang="en-US" altLang="en-US" dirty="0" smtClean="0">
                <a:latin typeface="Arial" panose="020B0604020202020204" pitchFamily="34" charset="0"/>
              </a:rPr>
              <a:t> is the hypothesis that best states the objective of the research; the question that focuses the researcher’s attention.</a:t>
            </a:r>
          </a:p>
          <a:p>
            <a:pPr eaLnBrk="1" hangingPunct="1">
              <a:buFontTx/>
              <a:buChar char="•"/>
            </a:pPr>
            <a:r>
              <a:rPr lang="en-US" altLang="en-US" dirty="0" smtClean="0">
                <a:latin typeface="Arial" panose="020B0604020202020204" pitchFamily="34" charset="0"/>
              </a:rPr>
              <a:t>An investigative question is the question the researcher  must answer to satisfactorily answer the research question.</a:t>
            </a:r>
          </a:p>
          <a:p>
            <a:pPr eaLnBrk="1" hangingPunct="1">
              <a:buFontTx/>
              <a:buChar char="•"/>
            </a:pPr>
            <a:r>
              <a:rPr lang="en-US" altLang="en-US" dirty="0" smtClean="0">
                <a:latin typeface="Arial" panose="020B0604020202020204" pitchFamily="34" charset="0"/>
              </a:rPr>
              <a:t>A </a:t>
            </a:r>
            <a:r>
              <a:rPr lang="en-US" altLang="en-US" b="1" dirty="0" smtClean="0">
                <a:latin typeface="Arial" panose="020B0604020202020204" pitchFamily="34" charset="0"/>
              </a:rPr>
              <a:t>measurement question</a:t>
            </a:r>
            <a:r>
              <a:rPr lang="en-US" altLang="en-US" dirty="0" smtClean="0">
                <a:latin typeface="Arial" panose="020B0604020202020204" pitchFamily="34" charset="0"/>
              </a:rPr>
              <a:t> is the question asked of the participant or the observations that must be recorded.</a:t>
            </a:r>
          </a:p>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17</a:t>
            </a:fld>
            <a:endParaRPr lang="en-GB" dirty="0"/>
          </a:p>
        </p:txBody>
      </p:sp>
    </p:spTree>
    <p:extLst>
      <p:ext uri="{BB962C8B-B14F-4D97-AF65-F5344CB8AC3E}">
        <p14:creationId xmlns:p14="http://schemas.microsoft.com/office/powerpoint/2010/main" val="952085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Arial" panose="020B0604020202020204" pitchFamily="34" charset="0"/>
              </a:rPr>
              <a:t>From Appendix A.</a:t>
            </a:r>
          </a:p>
          <a:p>
            <a:pPr eaLnBrk="1" hangingPunct="1"/>
            <a:r>
              <a:rPr lang="en-US" altLang="en-US" dirty="0" smtClean="0">
                <a:latin typeface="Arial" panose="020B0604020202020204" pitchFamily="34" charset="0"/>
              </a:rPr>
              <a:t>Once the research is defined, the research must be proposed in order to allocate resources to the project. There are three types of budgets in organizations where research is purchased and cost containment is crucial.</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Rule-of-thumb budgeting involves taking a fixed percentage of some criterion. For example, a percentage of the prior year’s sales revenues may be the basis for determining the business research budget for a manufacturer.</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Departmental (functional area) budgeting allocates a portion of total expenditures in the unit to research activities. This allows units like human resources and marketing to have the authority to approve their own projects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Task budgeting selects specific research projects to support on an ad hoc basis. This is the least pro-active form but permits definitive cost-benefit analysis.</a:t>
            </a:r>
          </a:p>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18</a:t>
            </a:fld>
            <a:endParaRPr lang="en-GB" dirty="0"/>
          </a:p>
        </p:txBody>
      </p:sp>
    </p:spTree>
    <p:extLst>
      <p:ext uri="{BB962C8B-B14F-4D97-AF65-F5344CB8AC3E}">
        <p14:creationId xmlns:p14="http://schemas.microsoft.com/office/powerpoint/2010/main" val="1876670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19</a:t>
            </a:fld>
            <a:endParaRPr lang="en-GB" dirty="0"/>
          </a:p>
        </p:txBody>
      </p:sp>
    </p:spTree>
    <p:extLst>
      <p:ext uri="{BB962C8B-B14F-4D97-AF65-F5344CB8AC3E}">
        <p14:creationId xmlns:p14="http://schemas.microsoft.com/office/powerpoint/2010/main" val="3914556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20</a:t>
            </a:fld>
            <a:endParaRPr lang="en-GB" dirty="0"/>
          </a:p>
        </p:txBody>
      </p:sp>
    </p:spTree>
    <p:extLst>
      <p:ext uri="{BB962C8B-B14F-4D97-AF65-F5344CB8AC3E}">
        <p14:creationId xmlns:p14="http://schemas.microsoft.com/office/powerpoint/2010/main" val="1469402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21</a:t>
            </a:fld>
            <a:endParaRPr lang="en-GB" dirty="0"/>
          </a:p>
        </p:txBody>
      </p:sp>
    </p:spTree>
    <p:extLst>
      <p:ext uri="{BB962C8B-B14F-4D97-AF65-F5344CB8AC3E}">
        <p14:creationId xmlns:p14="http://schemas.microsoft.com/office/powerpoint/2010/main" val="2346581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22</a:t>
            </a:fld>
            <a:endParaRPr lang="en-GB" dirty="0"/>
          </a:p>
        </p:txBody>
      </p:sp>
    </p:spTree>
    <p:extLst>
      <p:ext uri="{BB962C8B-B14F-4D97-AF65-F5344CB8AC3E}">
        <p14:creationId xmlns:p14="http://schemas.microsoft.com/office/powerpoint/2010/main" val="4032116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23</a:t>
            </a:fld>
            <a:endParaRPr lang="en-GB" dirty="0"/>
          </a:p>
        </p:txBody>
      </p:sp>
    </p:spTree>
    <p:extLst>
      <p:ext uri="{BB962C8B-B14F-4D97-AF65-F5344CB8AC3E}">
        <p14:creationId xmlns:p14="http://schemas.microsoft.com/office/powerpoint/2010/main" val="4202276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24</a:t>
            </a:fld>
            <a:endParaRPr lang="en-GB" dirty="0"/>
          </a:p>
        </p:txBody>
      </p:sp>
    </p:spTree>
    <p:extLst>
      <p:ext uri="{BB962C8B-B14F-4D97-AF65-F5344CB8AC3E}">
        <p14:creationId xmlns:p14="http://schemas.microsoft.com/office/powerpoint/2010/main" val="1478737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DC81A5-03F4-4A7B-8FB5-20F068214A61}" type="slidenum">
              <a:rPr lang="en-GB" smtClean="0"/>
              <a:t>25</a:t>
            </a:fld>
            <a:endParaRPr lang="en-GB" dirty="0"/>
          </a:p>
        </p:txBody>
      </p:sp>
    </p:spTree>
    <p:extLst>
      <p:ext uri="{BB962C8B-B14F-4D97-AF65-F5344CB8AC3E}">
        <p14:creationId xmlns:p14="http://schemas.microsoft.com/office/powerpoint/2010/main" val="1032174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dirty="0" smtClean="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DC81A5-03F4-4A7B-8FB5-20F068214A61}" type="slidenum">
              <a:rPr lang="en-GB" smtClean="0"/>
              <a:t>26</a:t>
            </a:fld>
            <a:endParaRPr lang="en-GB" dirty="0"/>
          </a:p>
        </p:txBody>
      </p:sp>
    </p:spTree>
    <p:extLst>
      <p:ext uri="{BB962C8B-B14F-4D97-AF65-F5344CB8AC3E}">
        <p14:creationId xmlns:p14="http://schemas.microsoft.com/office/powerpoint/2010/main" val="2746399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dirty="0" smtClean="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E6DC81A5-03F4-4A7B-8FB5-20F068214A61}" type="slidenum">
              <a:rPr lang="en-GB" smtClean="0"/>
              <a:t>27</a:t>
            </a:fld>
            <a:endParaRPr lang="en-GB" dirty="0"/>
          </a:p>
        </p:txBody>
      </p:sp>
    </p:spTree>
    <p:extLst>
      <p:ext uri="{BB962C8B-B14F-4D97-AF65-F5344CB8AC3E}">
        <p14:creationId xmlns:p14="http://schemas.microsoft.com/office/powerpoint/2010/main" val="2551560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1CD8573-8AB4-4D34-BC59-67631446F8D1}" type="datetime1">
              <a:rPr lang="en-GB" smtClean="0"/>
              <a:t>22/06/2015</a:t>
            </a:fld>
            <a:endParaRPr lang="en-GB" dirty="0"/>
          </a:p>
        </p:txBody>
      </p:sp>
      <p:sp>
        <p:nvSpPr>
          <p:cNvPr id="17" name="Footer Placeholder 16"/>
          <p:cNvSpPr>
            <a:spLocks noGrp="1"/>
          </p:cNvSpPr>
          <p:nvPr>
            <p:ph type="ftr" sz="quarter" idx="11"/>
          </p:nvPr>
        </p:nvSpPr>
        <p:spPr/>
        <p:txBody>
          <a:bodyPr/>
          <a:lstStyle/>
          <a:p>
            <a:endParaRPr lang="en-GB"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BF188FC-BFCA-4A1D-BCF9-70B6A0ECBC3E}" type="slidenum">
              <a:rPr lang="en-GB" smtClean="0"/>
              <a:t>‹#›</a:t>
            </a:fld>
            <a:endParaRPr lang="en-GB"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A64C68B-AE33-492F-9423-84DF4C5E265E}" type="datetime1">
              <a:rPr lang="en-GB" smtClean="0"/>
              <a:t>22/06/2015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4361688" y="1026372"/>
            <a:ext cx="457200" cy="441325"/>
          </a:xfrm>
        </p:spPr>
        <p:txBody>
          <a:bodyPr/>
          <a:lstStyle/>
          <a:p>
            <a:fld id="{4BF188FC-BFCA-4A1D-BCF9-70B6A0ECBC3E}" type="slidenum">
              <a:rPr lang="en-GB" smtClean="0"/>
              <a:t>‹#›</a:t>
            </a:fld>
            <a:endParaRPr lang="en-GB"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dirty="0"/>
          </a:p>
        </p:txBody>
      </p:sp>
      <p:sp>
        <p:nvSpPr>
          <p:cNvPr id="4" name="Date Placeholder 3"/>
          <p:cNvSpPr>
            <a:spLocks noGrp="1"/>
          </p:cNvSpPr>
          <p:nvPr>
            <p:ph type="dt" sz="half" idx="10"/>
          </p:nvPr>
        </p:nvSpPr>
        <p:spPr/>
        <p:txBody>
          <a:bodyPr/>
          <a:lstStyle/>
          <a:p>
            <a:fld id="{C3EF745E-7CD0-41B5-8B7C-F8DC5ADC940B}" type="datetime1">
              <a:rPr lang="en-GB" smtClean="0"/>
              <a:t>22/06/2015</a:t>
            </a:fld>
            <a:endParaRPr lang="en-GB"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BF188FC-BFCA-4A1D-BCF9-70B6A0ECBC3E}" type="slidenum">
              <a:rPr lang="en-GB" smtClean="0"/>
              <a:t>‹#›</a:t>
            </a:fld>
            <a:endParaRPr lang="en-GB"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1527253-0D73-4B30-98BA-E6E4D97B3ACD}" type="datetime1">
              <a:rPr lang="en-GB" smtClean="0"/>
              <a:t>22/06/2015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BF188FC-BFCA-4A1D-BCF9-70B6A0ECBC3E}" type="slidenum">
              <a:rPr lang="en-GB" smtClean="0"/>
              <a:t>‹#›</a:t>
            </a:fld>
            <a:endParaRPr lang="en-GB"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D86D37A-D185-4F61-B1B9-97213B772E61}" type="datetime1">
              <a:rPr lang="en-GB" smtClean="0"/>
              <a:t>22/06/2015</a:t>
            </a:fld>
            <a:endParaRPr lang="en-GB" dirty="0"/>
          </a:p>
        </p:txBody>
      </p:sp>
      <p:sp>
        <p:nvSpPr>
          <p:cNvPr id="8" name="Footer Placeholder 7"/>
          <p:cNvSpPr>
            <a:spLocks noGrp="1"/>
          </p:cNvSpPr>
          <p:nvPr>
            <p:ph type="ftr" sz="quarter" idx="11"/>
          </p:nvPr>
        </p:nvSpPr>
        <p:spPr>
          <a:xfrm>
            <a:off x="304800" y="6409944"/>
            <a:ext cx="3581400" cy="365760"/>
          </a:xfrm>
        </p:spPr>
        <p:txBody>
          <a:bodyPr/>
          <a:lstStyle/>
          <a:p>
            <a:endParaRPr lang="en-GB"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BF188FC-BFCA-4A1D-BCF9-70B6A0ECBC3E}" type="slidenum">
              <a:rPr lang="en-GB" smtClean="0"/>
              <a:t>‹#›</a:t>
            </a:fld>
            <a:endParaRPr lang="en-GB"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C8B518-676C-479D-A1B0-C4A7E6997CF6}" type="datetime1">
              <a:rPr lang="en-GB" smtClean="0"/>
              <a:t>22/06/2015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a:xfrm>
            <a:off x="4343400" y="1036020"/>
            <a:ext cx="457200" cy="441325"/>
          </a:xfrm>
        </p:spPr>
        <p:txBody>
          <a:bodyPr/>
          <a:lstStyle/>
          <a:p>
            <a:fld id="{4BF188FC-BFCA-4A1D-BCF9-70B6A0ECBC3E}"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6A0DC9F-77C7-441A-B5A7-036BAADD8F60}" type="datetime1">
              <a:rPr lang="en-GB" smtClean="0"/>
              <a:t>22/06/2015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BF188FC-BFCA-4A1D-BCF9-70B6A0ECBC3E}"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BF188FC-BFCA-4A1D-BCF9-70B6A0ECBC3E}" type="slidenum">
              <a:rPr lang="en-GB" smtClean="0"/>
              <a:t>‹#›</a:t>
            </a:fld>
            <a:endParaRPr lang="en-GB"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E3319933-F3D6-4D8D-9BDC-9503ED0BAAFE}" type="datetime1">
              <a:rPr lang="en-GB" smtClean="0"/>
              <a:t>22/06/2015</a:t>
            </a:fld>
            <a:endParaRPr lang="en-GB" dirty="0"/>
          </a:p>
        </p:txBody>
      </p:sp>
      <p:sp>
        <p:nvSpPr>
          <p:cNvPr id="6" name="Footer Placeholder 5"/>
          <p:cNvSpPr>
            <a:spLocks noGrp="1"/>
          </p:cNvSpPr>
          <p:nvPr>
            <p:ph type="ftr" sz="quarter" idx="11"/>
          </p:nvPr>
        </p:nvSpPr>
        <p:spPr>
          <a:xfrm>
            <a:off x="301752" y="6410848"/>
            <a:ext cx="3383280" cy="365760"/>
          </a:xfrm>
        </p:spPr>
        <p:txBody>
          <a:bodyPr/>
          <a:lstStyle/>
          <a:p>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4BF188FC-BFCA-4A1D-BCF9-70B6A0ECBC3E}" type="slidenum">
              <a:rPr lang="en-GB" smtClean="0"/>
              <a:t>‹#›</a:t>
            </a:fld>
            <a:endParaRPr lang="en-GB"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B121B3A3-2943-447B-AE90-22C1EB189DDD}" type="datetime1">
              <a:rPr lang="en-GB" smtClean="0"/>
              <a:t>22/06/2015</a:t>
            </a:fld>
            <a:endParaRPr lang="en-GB" dirty="0"/>
          </a:p>
        </p:txBody>
      </p:sp>
      <p:sp>
        <p:nvSpPr>
          <p:cNvPr id="6" name="Footer Placeholder 5"/>
          <p:cNvSpPr>
            <a:spLocks noGrp="1"/>
          </p:cNvSpPr>
          <p:nvPr>
            <p:ph type="ftr" sz="quarter" idx="11"/>
          </p:nvPr>
        </p:nvSpPr>
        <p:spPr>
          <a:xfrm>
            <a:off x="301752" y="6410848"/>
            <a:ext cx="3584448" cy="365760"/>
          </a:xfrm>
        </p:spPr>
        <p:txBody>
          <a:bodyPr/>
          <a:lstStyle/>
          <a:p>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6E7127A-366D-48FC-B311-56DF0C6BAB09}" type="datetime1">
              <a:rPr lang="en-GB" smtClean="0"/>
              <a:t>22/06/2015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BF188FC-BFCA-4A1D-BCF9-70B6A0ECBC3E}"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4BF188FC-BFCA-4A1D-BCF9-70B6A0ECBC3E}" type="slidenum">
              <a:rPr lang="en-GB" smtClean="0"/>
              <a:t>‹#›</a:t>
            </a:fld>
            <a:endParaRPr lang="en-GB"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BEB5AB-9300-40AF-86E1-3566E76167FA}" type="datetime1">
              <a:rPr lang="en-GB" smtClean="0"/>
              <a:t>22/06/2015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0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b="0" i="0" u="none"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887BE8-A944-41AE-8738-1B9219AE306C}" type="datetime1">
              <a:rPr lang="en-GB" smtClean="0"/>
              <a:t>22/06/2015</a:t>
            </a:fld>
            <a:endParaRPr lang="en-GB"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BF188FC-BFCA-4A1D-BCF9-70B6A0ECBC3E}" type="slidenum">
              <a:rPr lang="en-GB" smtClean="0"/>
              <a:t>‹#›</a:t>
            </a:fld>
            <a:endParaRPr lang="en-GB"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dt="0"/>
  <p:txStyles>
    <p:titleStyle>
      <a:lvl1pPr algn="ctr" rtl="0" eaLnBrk="1" latinLnBrk="0" hangingPunct="1">
        <a:spcBef>
          <a:spcPct val="0"/>
        </a:spcBef>
        <a:buNone/>
        <a:defRPr kumimoji="0" sz="3300" b="0" i="0" u="none"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0407" y="2819400"/>
            <a:ext cx="8652073" cy="1752600"/>
          </a:xfrm>
        </p:spPr>
        <p:txBody>
          <a:bodyPr/>
          <a:lstStyle/>
          <a:p>
            <a:r>
              <a:rPr lang="en-GB" smtClean="0">
                <a:solidFill>
                  <a:schemeClr val="tx1"/>
                </a:solidFill>
              </a:rPr>
              <a:t>Week 7</a:t>
            </a:r>
            <a:endParaRPr lang="en-GB" dirty="0" smtClean="0">
              <a:solidFill>
                <a:schemeClr val="tx1"/>
              </a:solidFill>
            </a:endParaRPr>
          </a:p>
          <a:p>
            <a:endParaRPr lang="en-GB" dirty="0" smtClean="0">
              <a:solidFill>
                <a:schemeClr val="tx1"/>
              </a:solidFill>
            </a:endParaRPr>
          </a:p>
          <a:p>
            <a:r>
              <a:rPr lang="en-US" sz="3200" dirty="0" smtClean="0">
                <a:solidFill>
                  <a:schemeClr val="tx1"/>
                </a:solidFill>
              </a:rPr>
              <a:t>Research </a:t>
            </a:r>
            <a:r>
              <a:rPr lang="en-US" sz="3200" dirty="0">
                <a:solidFill>
                  <a:schemeClr val="tx1"/>
                </a:solidFill>
              </a:rPr>
              <a:t>Planning and Research Process</a:t>
            </a:r>
            <a:endParaRPr lang="en-GB" sz="3200" dirty="0">
              <a:solidFill>
                <a:schemeClr val="tx1"/>
              </a:solidFill>
            </a:endParaRPr>
          </a:p>
        </p:txBody>
      </p:sp>
      <p:sp>
        <p:nvSpPr>
          <p:cNvPr id="4" name="Slide Number Placeholder 3"/>
          <p:cNvSpPr>
            <a:spLocks noGrp="1"/>
          </p:cNvSpPr>
          <p:nvPr>
            <p:ph type="sldNum" sz="quarter" idx="12"/>
          </p:nvPr>
        </p:nvSpPr>
        <p:spPr/>
        <p:txBody>
          <a:bodyPr/>
          <a:lstStyle/>
          <a:p>
            <a:fld id="{4BF188FC-BFCA-4A1D-BCF9-70B6A0ECBC3E}" type="slidenum">
              <a:rPr lang="en-GB" smtClean="0"/>
              <a:t>1</a:t>
            </a:fld>
            <a:endParaRPr lang="en-GB" dirty="0"/>
          </a:p>
        </p:txBody>
      </p:sp>
      <p:sp>
        <p:nvSpPr>
          <p:cNvPr id="2" name="Title 1"/>
          <p:cNvSpPr>
            <a:spLocks noGrp="1"/>
          </p:cNvSpPr>
          <p:nvPr>
            <p:ph type="ctrTitle"/>
          </p:nvPr>
        </p:nvSpPr>
        <p:spPr>
          <a:xfrm>
            <a:off x="323529" y="381000"/>
            <a:ext cx="8508056" cy="1752600"/>
          </a:xfrm>
        </p:spPr>
        <p:txBody>
          <a:bodyPr>
            <a:normAutofit/>
          </a:bodyPr>
          <a:lstStyle/>
          <a:p>
            <a:r>
              <a:rPr lang="en-US" sz="3000" dirty="0" smtClean="0">
                <a:solidFill>
                  <a:srgbClr val="000066"/>
                </a:solidFill>
              </a:rPr>
              <a:t>RES 500 Academic </a:t>
            </a:r>
            <a:r>
              <a:rPr lang="en-US" sz="3000" dirty="0">
                <a:solidFill>
                  <a:srgbClr val="000066"/>
                </a:solidFill>
              </a:rPr>
              <a:t>Writing and Research </a:t>
            </a:r>
            <a:r>
              <a:rPr lang="en-US" sz="3000" dirty="0" smtClean="0">
                <a:solidFill>
                  <a:srgbClr val="000066"/>
                </a:solidFill>
              </a:rPr>
              <a:t>Skills</a:t>
            </a:r>
            <a:endParaRPr lang="en-GB" sz="3000" dirty="0">
              <a:solidFill>
                <a:srgbClr val="000066"/>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260648"/>
            <a:ext cx="461962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8663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0066"/>
                </a:solidFill>
              </a:rPr>
              <a:t>Research Planning and Research Process</a:t>
            </a:r>
          </a:p>
        </p:txBody>
      </p:sp>
      <p:sp>
        <p:nvSpPr>
          <p:cNvPr id="3" name="Slide Number Placeholder 2"/>
          <p:cNvSpPr>
            <a:spLocks noGrp="1"/>
          </p:cNvSpPr>
          <p:nvPr>
            <p:ph type="sldNum" sz="quarter" idx="12"/>
          </p:nvPr>
        </p:nvSpPr>
        <p:spPr/>
        <p:txBody>
          <a:bodyPr/>
          <a:lstStyle/>
          <a:p>
            <a:fld id="{4BF188FC-BFCA-4A1D-BCF9-70B6A0ECBC3E}" type="slidenum">
              <a:rPr lang="en-GB" smtClean="0"/>
              <a:t>2</a:t>
            </a:fld>
            <a:endParaRPr lang="en-GB" dirty="0"/>
          </a:p>
        </p:txBody>
      </p:sp>
      <p:sp>
        <p:nvSpPr>
          <p:cNvPr id="4" name="Content Placeholder 3"/>
          <p:cNvSpPr>
            <a:spLocks noGrp="1"/>
          </p:cNvSpPr>
          <p:nvPr>
            <p:ph sz="quarter" idx="1"/>
          </p:nvPr>
        </p:nvSpPr>
        <p:spPr>
          <a:xfrm>
            <a:off x="301752" y="1527048"/>
            <a:ext cx="8503920" cy="4782272"/>
          </a:xfrm>
        </p:spPr>
        <p:txBody>
          <a:bodyPr>
            <a:normAutofit/>
          </a:bodyPr>
          <a:lstStyle/>
          <a:p>
            <a:r>
              <a:rPr lang="en-US" dirty="0" smtClean="0"/>
              <a:t>Research Planning</a:t>
            </a:r>
            <a:endParaRPr lang="en-US" dirty="0"/>
          </a:p>
          <a:p>
            <a:r>
              <a:rPr lang="en-US" dirty="0" smtClean="0"/>
              <a:t>Research Process</a:t>
            </a:r>
            <a:endParaRPr lang="ar-SA" dirty="0" smtClean="0"/>
          </a:p>
          <a:p>
            <a:r>
              <a:rPr lang="en-US" dirty="0" smtClean="0"/>
              <a:t>Further Readings, Keywords, References</a:t>
            </a:r>
            <a:endParaRPr lang="en-US" dirty="0"/>
          </a:p>
        </p:txBody>
      </p:sp>
    </p:spTree>
    <p:extLst>
      <p:ext uri="{BB962C8B-B14F-4D97-AF65-F5344CB8AC3E}">
        <p14:creationId xmlns:p14="http://schemas.microsoft.com/office/powerpoint/2010/main" val="3705812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00" y="228600"/>
            <a:ext cx="8763888" cy="758952"/>
          </a:xfrm>
        </p:spPr>
        <p:txBody>
          <a:bodyPr>
            <a:noAutofit/>
          </a:bodyPr>
          <a:lstStyle/>
          <a:p>
            <a:r>
              <a:rPr lang="en-US" sz="2800" dirty="0" smtClean="0">
                <a:solidFill>
                  <a:srgbClr val="000066"/>
                </a:solidFill>
              </a:rPr>
              <a:t>Research Planning and Process </a:t>
            </a:r>
            <a:r>
              <a:rPr lang="en-US" sz="2800" dirty="0" smtClean="0">
                <a:solidFill>
                  <a:srgbClr val="000066"/>
                </a:solidFill>
                <a:sym typeface="Wingdings" panose="05000000000000000000" pitchFamily="2" charset="2"/>
              </a:rPr>
              <a:t> </a:t>
            </a:r>
            <a:r>
              <a:rPr lang="en-US" sz="2800" dirty="0">
                <a:solidFill>
                  <a:srgbClr val="000066"/>
                </a:solidFill>
                <a:sym typeface="Wingdings" panose="05000000000000000000" pitchFamily="2" charset="2"/>
              </a:rPr>
              <a:t>Learning Objectives </a:t>
            </a:r>
            <a:endParaRPr lang="en-US" sz="28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3</a:t>
            </a:fld>
            <a:endParaRPr lang="en-GB" dirty="0"/>
          </a:p>
        </p:txBody>
      </p:sp>
      <p:sp>
        <p:nvSpPr>
          <p:cNvPr id="4" name="Content Placeholder 3"/>
          <p:cNvSpPr>
            <a:spLocks noGrp="1"/>
          </p:cNvSpPr>
          <p:nvPr>
            <p:ph sz="quarter" idx="1"/>
          </p:nvPr>
        </p:nvSpPr>
        <p:spPr>
          <a:xfrm>
            <a:off x="301752" y="1527048"/>
            <a:ext cx="8503920" cy="4854280"/>
          </a:xfrm>
        </p:spPr>
        <p:txBody>
          <a:bodyPr>
            <a:normAutofit lnSpcReduction="10000"/>
          </a:bodyPr>
          <a:lstStyle/>
          <a:p>
            <a:pPr marL="0" indent="0">
              <a:buNone/>
            </a:pPr>
            <a:r>
              <a:rPr lang="en-US" b="1" dirty="0"/>
              <a:t>Understand . . .</a:t>
            </a:r>
          </a:p>
          <a:p>
            <a:r>
              <a:rPr lang="en-US" dirty="0" smtClean="0"/>
              <a:t>The main steps in conducting research.</a:t>
            </a:r>
            <a:endParaRPr lang="en-US" dirty="0"/>
          </a:p>
          <a:p>
            <a:endParaRPr lang="en-US" sz="1000" dirty="0" smtClean="0"/>
          </a:p>
          <a:p>
            <a:r>
              <a:rPr lang="en-US" dirty="0" smtClean="0"/>
              <a:t>Research </a:t>
            </a:r>
            <a:r>
              <a:rPr lang="en-US" dirty="0"/>
              <a:t>is decision- and dilemma-  </a:t>
            </a:r>
            <a:r>
              <a:rPr lang="en-US" dirty="0" smtClean="0"/>
              <a:t>centered.</a:t>
            </a:r>
          </a:p>
          <a:p>
            <a:endParaRPr lang="en-US" sz="1000" dirty="0" smtClean="0"/>
          </a:p>
          <a:p>
            <a:r>
              <a:rPr lang="en-US" dirty="0" smtClean="0"/>
              <a:t>The </a:t>
            </a:r>
            <a:r>
              <a:rPr lang="en-US" dirty="0"/>
              <a:t>clarified research question is the </a:t>
            </a:r>
            <a:r>
              <a:rPr lang="en-US" dirty="0" smtClean="0"/>
              <a:t>result </a:t>
            </a:r>
            <a:r>
              <a:rPr lang="en-US" dirty="0"/>
              <a:t>of careful exploration and </a:t>
            </a:r>
            <a:r>
              <a:rPr lang="en-US" dirty="0" smtClean="0"/>
              <a:t>analysis and </a:t>
            </a:r>
            <a:r>
              <a:rPr lang="en-US" dirty="0"/>
              <a:t>sets the direction for the research project.</a:t>
            </a:r>
          </a:p>
          <a:p>
            <a:endParaRPr lang="en-US" sz="1000" dirty="0" smtClean="0"/>
          </a:p>
          <a:p>
            <a:r>
              <a:rPr lang="en-US" dirty="0" smtClean="0"/>
              <a:t>What </a:t>
            </a:r>
            <a:r>
              <a:rPr lang="en-US" dirty="0"/>
              <a:t>is included in research design, data collection, and data analysis.</a:t>
            </a:r>
          </a:p>
          <a:p>
            <a:endParaRPr lang="en-US" sz="1000" dirty="0" smtClean="0"/>
          </a:p>
          <a:p>
            <a:r>
              <a:rPr lang="en-US" dirty="0" smtClean="0"/>
              <a:t>Research </a:t>
            </a:r>
            <a:r>
              <a:rPr lang="en-US" dirty="0"/>
              <a:t>process problems to avoid.</a:t>
            </a:r>
          </a:p>
          <a:p>
            <a:endParaRPr lang="en-US" dirty="0"/>
          </a:p>
          <a:p>
            <a:endParaRPr lang="en-US" dirty="0"/>
          </a:p>
        </p:txBody>
      </p:sp>
    </p:spTree>
    <p:extLst>
      <p:ext uri="{BB962C8B-B14F-4D97-AF65-F5344CB8AC3E}">
        <p14:creationId xmlns:p14="http://schemas.microsoft.com/office/powerpoint/2010/main" val="2269448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4</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pPr marL="0" indent="0">
              <a:buNone/>
            </a:pPr>
            <a:r>
              <a:rPr lang="en-US" sz="2400" dirty="0" smtClean="0"/>
              <a:t>Research Planning Involves the following steps:</a:t>
            </a:r>
          </a:p>
          <a:p>
            <a:r>
              <a:rPr lang="en-US" sz="2400" dirty="0" smtClean="0"/>
              <a:t>Selecting a topic</a:t>
            </a:r>
          </a:p>
          <a:p>
            <a:r>
              <a:rPr lang="en-US" sz="2400" dirty="0" smtClean="0"/>
              <a:t>The purpose of the study</a:t>
            </a:r>
          </a:p>
          <a:p>
            <a:r>
              <a:rPr lang="en-US" sz="2400" dirty="0" smtClean="0"/>
              <a:t>Hypothesis, objectives and research question</a:t>
            </a:r>
          </a:p>
          <a:p>
            <a:r>
              <a:rPr lang="en-US" sz="2400" dirty="0" smtClean="0"/>
              <a:t>Working title and project outline</a:t>
            </a:r>
          </a:p>
          <a:p>
            <a:r>
              <a:rPr lang="en-US" sz="2400" dirty="0" smtClean="0"/>
              <a:t>Timing</a:t>
            </a:r>
          </a:p>
          <a:p>
            <a:r>
              <a:rPr lang="en-US" sz="2400" dirty="0" smtClean="0"/>
              <a:t>Supervision</a:t>
            </a:r>
          </a:p>
          <a:p>
            <a:r>
              <a:rPr lang="en-US" sz="2400" dirty="0" smtClean="0"/>
              <a:t>Write as you go </a:t>
            </a:r>
            <a:endParaRPr lang="en-US" sz="2400" dirty="0"/>
          </a:p>
        </p:txBody>
      </p:sp>
    </p:spTree>
    <p:extLst>
      <p:ext uri="{BB962C8B-B14F-4D97-AF65-F5344CB8AC3E}">
        <p14:creationId xmlns:p14="http://schemas.microsoft.com/office/powerpoint/2010/main" val="42427430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 </a:t>
            </a:r>
            <a:r>
              <a:rPr lang="en-US" dirty="0" smtClean="0">
                <a:solidFill>
                  <a:srgbClr val="000066"/>
                </a:solidFill>
                <a:sym typeface="Wingdings" panose="05000000000000000000" pitchFamily="2" charset="2"/>
              </a:rPr>
              <a:t> Selecting a topic</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5</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Do not select a topic before doing ground work.</a:t>
            </a:r>
          </a:p>
          <a:p>
            <a:endParaRPr lang="en-US" sz="1000" dirty="0"/>
          </a:p>
          <a:p>
            <a:r>
              <a:rPr lang="en-US" sz="2400" dirty="0" smtClean="0"/>
              <a:t>Select a topic of interest, hopefully with practical applications.</a:t>
            </a:r>
          </a:p>
          <a:p>
            <a:endParaRPr lang="en-US" sz="1000" dirty="0"/>
          </a:p>
          <a:p>
            <a:r>
              <a:rPr lang="en-US" sz="2400" dirty="0" smtClean="0"/>
              <a:t>Why we do research:</a:t>
            </a:r>
          </a:p>
          <a:p>
            <a:pPr lvl="1"/>
            <a:r>
              <a:rPr lang="en-US" sz="1900" dirty="0" smtClean="0">
                <a:solidFill>
                  <a:schemeClr val="tx1"/>
                </a:solidFill>
              </a:rPr>
              <a:t>We need to do research to know more and to act better than we did before (add to the sum of knowledge).</a:t>
            </a:r>
          </a:p>
          <a:p>
            <a:endParaRPr lang="en-US" sz="1000" dirty="0"/>
          </a:p>
          <a:p>
            <a:r>
              <a:rPr lang="en-US" sz="2400" dirty="0" smtClean="0"/>
              <a:t>Whatever the size of the study (undergraduate project or a Ph.D. Thesis), you are required to analyze and evaluate the collected information and suggest desirable changes.</a:t>
            </a:r>
          </a:p>
        </p:txBody>
      </p:sp>
    </p:spTree>
    <p:extLst>
      <p:ext uri="{BB962C8B-B14F-4D97-AF65-F5344CB8AC3E}">
        <p14:creationId xmlns:p14="http://schemas.microsoft.com/office/powerpoint/2010/main" val="87851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 </a:t>
            </a:r>
            <a:r>
              <a:rPr lang="en-US" dirty="0" smtClean="0">
                <a:solidFill>
                  <a:srgbClr val="000066"/>
                </a:solidFill>
                <a:sym typeface="Wingdings" panose="05000000000000000000" pitchFamily="2" charset="2"/>
              </a:rPr>
              <a:t> Selecting a topic</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6</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You may be given a topic to research or select from a list of topics or select a topic yourself.</a:t>
            </a:r>
          </a:p>
          <a:p>
            <a:endParaRPr lang="en-US" sz="800" dirty="0"/>
          </a:p>
          <a:p>
            <a:r>
              <a:rPr lang="en-US" sz="2400" dirty="0" smtClean="0"/>
              <a:t>Write down available ideas.</a:t>
            </a:r>
          </a:p>
          <a:p>
            <a:endParaRPr lang="en-US" sz="800" dirty="0" smtClean="0"/>
          </a:p>
          <a:p>
            <a:r>
              <a:rPr lang="en-US" sz="2400" dirty="0" smtClean="0"/>
              <a:t>Think about each topic:</a:t>
            </a:r>
          </a:p>
          <a:p>
            <a:pPr lvl="1"/>
            <a:r>
              <a:rPr lang="en-US" sz="1900" dirty="0" smtClean="0">
                <a:solidFill>
                  <a:schemeClr val="tx1"/>
                </a:solidFill>
              </a:rPr>
              <a:t>What it might involve?</a:t>
            </a:r>
          </a:p>
          <a:p>
            <a:pPr lvl="1"/>
            <a:r>
              <a:rPr lang="en-US" sz="1900" dirty="0" smtClean="0">
                <a:solidFill>
                  <a:schemeClr val="tx1"/>
                </a:solidFill>
              </a:rPr>
              <a:t>Will it be likely to maintain my interest? If you get bored, the time will go and the research will lack the quality.</a:t>
            </a:r>
          </a:p>
          <a:p>
            <a:pPr lvl="1"/>
            <a:endParaRPr lang="en-US" sz="800" dirty="0" smtClean="0">
              <a:solidFill>
                <a:schemeClr val="tx1"/>
              </a:solidFill>
            </a:endParaRPr>
          </a:p>
          <a:p>
            <a:pPr algn="just"/>
            <a:r>
              <a:rPr lang="en-US" sz="2400" dirty="0" smtClean="0"/>
              <a:t>Talk to colleagues about the topics, they may be aware of sensitive aspects about the topics which could cause difficulties. They may direct you to people who have done something similar.</a:t>
            </a:r>
          </a:p>
        </p:txBody>
      </p:sp>
    </p:spTree>
    <p:extLst>
      <p:ext uri="{BB962C8B-B14F-4D97-AF65-F5344CB8AC3E}">
        <p14:creationId xmlns:p14="http://schemas.microsoft.com/office/powerpoint/2010/main" val="3052647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 </a:t>
            </a:r>
            <a:r>
              <a:rPr lang="en-US" dirty="0" smtClean="0">
                <a:solidFill>
                  <a:srgbClr val="000066"/>
                </a:solidFill>
                <a:sym typeface="Wingdings" panose="05000000000000000000" pitchFamily="2" charset="2"/>
              </a:rPr>
              <a:t> Selecting a topic</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7</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Bring the list down to two or three.</a:t>
            </a:r>
          </a:p>
          <a:p>
            <a:endParaRPr lang="en-US" sz="1000" dirty="0"/>
          </a:p>
          <a:p>
            <a:r>
              <a:rPr lang="en-US" sz="2400" dirty="0" smtClean="0"/>
              <a:t>Write ideas, questions and doubts about your first choice and what you can do. Word ordering is not important at this stage.</a:t>
            </a:r>
          </a:p>
          <a:p>
            <a:endParaRPr lang="en-US" sz="1000" dirty="0"/>
          </a:p>
          <a:p>
            <a:pPr algn="just"/>
            <a:r>
              <a:rPr lang="en-US" sz="2400" dirty="0" smtClean="0"/>
              <a:t>This will give clues whether this topic is too complex to complete within the timescale or you need access to confidential or unavailable data.</a:t>
            </a:r>
          </a:p>
          <a:p>
            <a:endParaRPr lang="en-US" sz="1000" dirty="0"/>
          </a:p>
          <a:p>
            <a:r>
              <a:rPr lang="en-US" sz="2400" dirty="0" smtClean="0"/>
              <a:t>Do the same for other ideas.</a:t>
            </a:r>
          </a:p>
          <a:p>
            <a:endParaRPr lang="en-US" sz="1000" dirty="0"/>
          </a:p>
          <a:p>
            <a:pPr algn="just"/>
            <a:r>
              <a:rPr lang="en-US" sz="2400" dirty="0" smtClean="0"/>
              <a:t>Refine the summary with improved ideas, remove overlapping, and state research questions.</a:t>
            </a:r>
          </a:p>
        </p:txBody>
      </p:sp>
    </p:spTree>
    <p:extLst>
      <p:ext uri="{BB962C8B-B14F-4D97-AF65-F5344CB8AC3E}">
        <p14:creationId xmlns:p14="http://schemas.microsoft.com/office/powerpoint/2010/main" val="3755996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 </a:t>
            </a:r>
            <a:r>
              <a:rPr lang="en-US" dirty="0" smtClean="0">
                <a:solidFill>
                  <a:srgbClr val="000066"/>
                </a:solidFill>
                <a:sym typeface="Wingdings" panose="05000000000000000000" pitchFamily="2" charset="2"/>
              </a:rPr>
              <a:t> Purpose of study</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8</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Decide why you want to carry out this research.</a:t>
            </a:r>
          </a:p>
          <a:p>
            <a:endParaRPr lang="en-US" sz="1000" dirty="0" smtClean="0"/>
          </a:p>
          <a:p>
            <a:r>
              <a:rPr lang="en-US" sz="2400" dirty="0" smtClean="0"/>
              <a:t>Has any research been done in this area?</a:t>
            </a:r>
          </a:p>
          <a:p>
            <a:endParaRPr lang="en-US" sz="1000" dirty="0" smtClean="0"/>
          </a:p>
          <a:p>
            <a:r>
              <a:rPr lang="en-US" sz="2400" dirty="0"/>
              <a:t>N</a:t>
            </a:r>
            <a:r>
              <a:rPr lang="en-US" sz="2400" dirty="0" smtClean="0"/>
              <a:t>eed to obtain any permissions?</a:t>
            </a:r>
          </a:p>
          <a:p>
            <a:endParaRPr lang="en-US" sz="1000" dirty="0" smtClean="0"/>
          </a:p>
          <a:p>
            <a:r>
              <a:rPr lang="en-US" sz="2400" dirty="0" smtClean="0"/>
              <a:t>Study the literature to see what has been done in this topic.</a:t>
            </a:r>
          </a:p>
          <a:p>
            <a:endParaRPr lang="en-US" sz="1000" dirty="0" smtClean="0"/>
          </a:p>
          <a:p>
            <a:pPr algn="just"/>
            <a:r>
              <a:rPr lang="en-US" sz="2400" dirty="0" smtClean="0"/>
              <a:t>This is the </a:t>
            </a:r>
            <a:r>
              <a:rPr lang="en-US" sz="2400" i="1" dirty="0" smtClean="0"/>
              <a:t>what </a:t>
            </a:r>
            <a:r>
              <a:rPr lang="en-US" sz="2400" dirty="0" smtClean="0"/>
              <a:t>stage. What you are doing?</a:t>
            </a:r>
          </a:p>
        </p:txBody>
      </p:sp>
    </p:spTree>
    <p:extLst>
      <p:ext uri="{BB962C8B-B14F-4D97-AF65-F5344CB8AC3E}">
        <p14:creationId xmlns:p14="http://schemas.microsoft.com/office/powerpoint/2010/main" val="2815811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Planning </a:t>
            </a:r>
            <a:r>
              <a:rPr lang="en-US" dirty="0" smtClean="0">
                <a:solidFill>
                  <a:srgbClr val="000066"/>
                </a:solidFill>
                <a:sym typeface="Wingdings" panose="05000000000000000000" pitchFamily="2" charset="2"/>
              </a:rPr>
              <a:t> Purpose of study</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9</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pPr marL="228600" indent="-228600">
              <a:lnSpc>
                <a:spcPct val="90000"/>
              </a:lnSpc>
            </a:pPr>
            <a:r>
              <a:rPr lang="en-US" altLang="en-US" sz="1800" dirty="0" smtClean="0">
                <a:latin typeface="Arial" panose="020B0604020202020204" pitchFamily="34" charset="0"/>
              </a:rPr>
              <a:t>The </a:t>
            </a:r>
            <a:r>
              <a:rPr lang="en-US" altLang="en-US" sz="1800" dirty="0">
                <a:latin typeface="Arial" panose="020B0604020202020204" pitchFamily="34" charset="0"/>
              </a:rPr>
              <a:t>value of research </a:t>
            </a:r>
            <a:r>
              <a:rPr lang="en-US" altLang="en-US" sz="1800" dirty="0" smtClean="0">
                <a:latin typeface="Arial" panose="020B0604020202020204" pitchFamily="34" charset="0"/>
              </a:rPr>
              <a:t>may </a:t>
            </a:r>
            <a:r>
              <a:rPr lang="en-US" altLang="en-US" sz="1800" dirty="0">
                <a:latin typeface="Arial" panose="020B0604020202020204" pitchFamily="34" charset="0"/>
              </a:rPr>
              <a:t>be judged in terms of the difference between the result of decisions made with the information and the result that would be made without it. </a:t>
            </a:r>
          </a:p>
          <a:p>
            <a:pPr marL="228600" indent="-228600" algn="just">
              <a:lnSpc>
                <a:spcPct val="90000"/>
              </a:lnSpc>
              <a:buFontTx/>
              <a:buChar char="•"/>
            </a:pPr>
            <a:r>
              <a:rPr lang="en-US" altLang="en-US" sz="1800" b="1" dirty="0">
                <a:latin typeface="Arial" panose="020B0604020202020204" pitchFamily="34" charset="0"/>
              </a:rPr>
              <a:t>Option analysis</a:t>
            </a:r>
            <a:r>
              <a:rPr lang="en-US" altLang="en-US" sz="1800" dirty="0">
                <a:latin typeface="Arial" panose="020B0604020202020204" pitchFamily="34" charset="0"/>
              </a:rPr>
              <a:t>: </a:t>
            </a:r>
            <a:r>
              <a:rPr lang="en-US" altLang="en-US" sz="1800" dirty="0" smtClean="0">
                <a:latin typeface="Arial" panose="020B0604020202020204" pitchFamily="34" charset="0"/>
              </a:rPr>
              <a:t>Analysis </a:t>
            </a:r>
            <a:r>
              <a:rPr lang="en-US" altLang="en-US" sz="1800" dirty="0">
                <a:latin typeface="Arial" panose="020B0604020202020204" pitchFamily="34" charset="0"/>
              </a:rPr>
              <a:t>of each alternative research project </a:t>
            </a:r>
            <a:r>
              <a:rPr lang="en-US" altLang="en-US" sz="1800" dirty="0" smtClean="0">
                <a:latin typeface="Arial" panose="020B0604020202020204" pitchFamily="34" charset="0"/>
              </a:rPr>
              <a:t>in </a:t>
            </a:r>
            <a:r>
              <a:rPr lang="en-US" altLang="en-US" sz="1800" dirty="0">
                <a:latin typeface="Arial" panose="020B0604020202020204" pitchFamily="34" charset="0"/>
              </a:rPr>
              <a:t>terms of estimated costs and associated </a:t>
            </a:r>
            <a:r>
              <a:rPr lang="en-US" altLang="en-US" sz="1800" dirty="0" smtClean="0">
                <a:latin typeface="Arial" panose="020B0604020202020204" pitchFamily="34" charset="0"/>
              </a:rPr>
              <a:t>benefits.</a:t>
            </a:r>
            <a:endParaRPr lang="en-US" altLang="en-US" sz="1800" dirty="0">
              <a:latin typeface="Arial" panose="020B0604020202020204" pitchFamily="34" charset="0"/>
            </a:endParaRPr>
          </a:p>
          <a:p>
            <a:pPr marL="228600" indent="-228600">
              <a:lnSpc>
                <a:spcPct val="90000"/>
              </a:lnSpc>
              <a:buFontTx/>
              <a:buChar char="•"/>
            </a:pPr>
            <a:endParaRPr lang="en-US" altLang="en-US" sz="1800" b="1" dirty="0" smtClean="0">
              <a:latin typeface="Arial" panose="020B0604020202020204" pitchFamily="34" charset="0"/>
            </a:endParaRPr>
          </a:p>
          <a:p>
            <a:pPr marL="228600" indent="-228600">
              <a:lnSpc>
                <a:spcPct val="90000"/>
              </a:lnSpc>
              <a:buFontTx/>
              <a:buChar char="•"/>
            </a:pPr>
            <a:r>
              <a:rPr lang="en-US" altLang="en-US" sz="1800" b="1" dirty="0" smtClean="0">
                <a:latin typeface="Arial" panose="020B0604020202020204" pitchFamily="34" charset="0"/>
              </a:rPr>
              <a:t>Decision </a:t>
            </a:r>
            <a:r>
              <a:rPr lang="en-US" altLang="en-US" sz="1800" b="1" dirty="0">
                <a:latin typeface="Arial" panose="020B0604020202020204" pitchFamily="34" charset="0"/>
              </a:rPr>
              <a:t>theory</a:t>
            </a:r>
            <a:r>
              <a:rPr lang="en-US" altLang="en-US" sz="1800" dirty="0">
                <a:latin typeface="Arial" panose="020B0604020202020204" pitchFamily="34" charset="0"/>
              </a:rPr>
              <a:t>: </a:t>
            </a:r>
            <a:r>
              <a:rPr lang="en-US" altLang="en-US" sz="1800" dirty="0" smtClean="0">
                <a:latin typeface="Arial" panose="020B0604020202020204" pitchFamily="34" charset="0"/>
              </a:rPr>
              <a:t>Assess </a:t>
            </a:r>
            <a:r>
              <a:rPr lang="en-US" altLang="en-US" sz="1800" dirty="0">
                <a:latin typeface="Arial" panose="020B0604020202020204" pitchFamily="34" charset="0"/>
              </a:rPr>
              <a:t>the outcomes of each action. </a:t>
            </a:r>
            <a:r>
              <a:rPr lang="en-US" altLang="en-US" sz="1800" dirty="0" smtClean="0">
                <a:latin typeface="Arial" panose="020B0604020202020204" pitchFamily="34" charset="0"/>
              </a:rPr>
              <a:t>Choose </a:t>
            </a:r>
            <a:r>
              <a:rPr lang="en-US" altLang="en-US" sz="1800" dirty="0">
                <a:latin typeface="Arial" panose="020B0604020202020204" pitchFamily="34" charset="0"/>
              </a:rPr>
              <a:t>the action that </a:t>
            </a:r>
            <a:r>
              <a:rPr lang="en-US" altLang="en-US" sz="1800" dirty="0" smtClean="0">
                <a:latin typeface="Arial" panose="020B0604020202020204" pitchFamily="34" charset="0"/>
              </a:rPr>
              <a:t>meets or exceeds whatever criteria are established. </a:t>
            </a:r>
          </a:p>
          <a:p>
            <a:pPr marL="228600" indent="-228600">
              <a:lnSpc>
                <a:spcPct val="90000"/>
              </a:lnSpc>
              <a:buFontTx/>
              <a:buChar char="•"/>
            </a:pPr>
            <a:endParaRPr lang="en-US" altLang="en-US" sz="1800" b="1" dirty="0" smtClean="0">
              <a:latin typeface="Arial" panose="020B0604020202020204" pitchFamily="34" charset="0"/>
            </a:endParaRPr>
          </a:p>
          <a:p>
            <a:pPr marL="228600" indent="-228600">
              <a:lnSpc>
                <a:spcPct val="90000"/>
              </a:lnSpc>
              <a:buFontTx/>
              <a:buChar char="•"/>
            </a:pPr>
            <a:r>
              <a:rPr lang="en-US" altLang="en-US" sz="1800" b="1" dirty="0" smtClean="0">
                <a:latin typeface="Arial" panose="020B0604020202020204" pitchFamily="34" charset="0"/>
              </a:rPr>
              <a:t>Prior (Interim) </a:t>
            </a:r>
            <a:r>
              <a:rPr lang="en-US" altLang="en-US" sz="1800" b="1" dirty="0">
                <a:latin typeface="Arial" panose="020B0604020202020204" pitchFamily="34" charset="0"/>
              </a:rPr>
              <a:t>Evaluation:</a:t>
            </a:r>
            <a:r>
              <a:rPr lang="en-US" altLang="en-US" sz="1800" dirty="0">
                <a:latin typeface="Arial" panose="020B0604020202020204" pitchFamily="34" charset="0"/>
              </a:rPr>
              <a:t> </a:t>
            </a:r>
            <a:r>
              <a:rPr lang="en-US" altLang="en-US" sz="1800" dirty="0" smtClean="0">
                <a:latin typeface="Arial" panose="020B0604020202020204" pitchFamily="34" charset="0"/>
              </a:rPr>
              <a:t>Doing </a:t>
            </a:r>
            <a:r>
              <a:rPr lang="en-US" altLang="en-US" sz="1800" dirty="0">
                <a:latin typeface="Arial" panose="020B0604020202020204" pitchFamily="34" charset="0"/>
              </a:rPr>
              <a:t>a study in stages. Costs are then reviewed at each stage.</a:t>
            </a:r>
          </a:p>
          <a:p>
            <a:pPr marL="228600" indent="-228600">
              <a:lnSpc>
                <a:spcPct val="90000"/>
              </a:lnSpc>
              <a:buFontTx/>
              <a:buChar char="•"/>
            </a:pPr>
            <a:endParaRPr lang="en-US" altLang="en-US" sz="1800" b="1" dirty="0" smtClean="0">
              <a:latin typeface="Arial" panose="020B0604020202020204" pitchFamily="34" charset="0"/>
            </a:endParaRPr>
          </a:p>
          <a:p>
            <a:pPr marL="228600" indent="-228600">
              <a:lnSpc>
                <a:spcPct val="90000"/>
              </a:lnSpc>
              <a:buFontTx/>
              <a:buChar char="•"/>
            </a:pPr>
            <a:r>
              <a:rPr lang="en-US" altLang="en-US" sz="1800" b="1" dirty="0" smtClean="0">
                <a:latin typeface="Arial" panose="020B0604020202020204" pitchFamily="34" charset="0"/>
              </a:rPr>
              <a:t>Ex </a:t>
            </a:r>
            <a:r>
              <a:rPr lang="en-US" altLang="en-US" sz="1800" b="1" dirty="0">
                <a:latin typeface="Arial" panose="020B0604020202020204" pitchFamily="34" charset="0"/>
              </a:rPr>
              <a:t>Post Facto Evaluation:</a:t>
            </a:r>
            <a:r>
              <a:rPr lang="en-US" altLang="en-US" sz="1800" dirty="0">
                <a:latin typeface="Arial" panose="020B0604020202020204" pitchFamily="34" charset="0"/>
              </a:rPr>
              <a:t> This form occurs after the research is conducted but can be useful in guiding future decisions.</a:t>
            </a:r>
          </a:p>
          <a:p>
            <a:pPr marL="0" indent="0">
              <a:buNone/>
            </a:pPr>
            <a:endParaRPr lang="en-US" sz="1600" dirty="0" smtClean="0"/>
          </a:p>
        </p:txBody>
      </p:sp>
    </p:spTree>
    <p:extLst>
      <p:ext uri="{BB962C8B-B14F-4D97-AF65-F5344CB8AC3E}">
        <p14:creationId xmlns:p14="http://schemas.microsoft.com/office/powerpoint/2010/main" val="1684557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7813"/>
            <a:ext cx="8656640" cy="758952"/>
          </a:xfrm>
        </p:spPr>
        <p:txBody>
          <a:bodyPr>
            <a:noAutofit/>
          </a:bodyPr>
          <a:lstStyle/>
          <a:p>
            <a:r>
              <a:rPr lang="en-US" sz="2200" dirty="0" smtClean="0">
                <a:solidFill>
                  <a:srgbClr val="000066"/>
                </a:solidFill>
              </a:rPr>
              <a:t>Research Planning </a:t>
            </a:r>
            <a:r>
              <a:rPr lang="en-US" sz="2200" dirty="0">
                <a:solidFill>
                  <a:srgbClr val="000066"/>
                </a:solidFill>
                <a:sym typeface="Wingdings" panose="05000000000000000000" pitchFamily="2" charset="2"/>
              </a:rPr>
              <a:t> </a:t>
            </a:r>
            <a:r>
              <a:rPr lang="en-US" sz="2200" dirty="0" smtClean="0">
                <a:solidFill>
                  <a:srgbClr val="000066"/>
                </a:solidFill>
                <a:sym typeface="Wingdings" panose="05000000000000000000" pitchFamily="2" charset="2"/>
              </a:rPr>
              <a:t>Hypothesis</a:t>
            </a:r>
            <a:r>
              <a:rPr lang="en-US" sz="2200" dirty="0">
                <a:solidFill>
                  <a:srgbClr val="000066"/>
                </a:solidFill>
                <a:sym typeface="Wingdings" panose="05000000000000000000" pitchFamily="2" charset="2"/>
              </a:rPr>
              <a:t>, objectives and research </a:t>
            </a:r>
            <a:r>
              <a:rPr lang="en-US" sz="2200" dirty="0" smtClean="0">
                <a:solidFill>
                  <a:srgbClr val="000066"/>
                </a:solidFill>
                <a:sym typeface="Wingdings" panose="05000000000000000000" pitchFamily="2" charset="2"/>
              </a:rPr>
              <a:t>question</a:t>
            </a:r>
            <a:endParaRPr lang="en-US" sz="22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10</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Hypothesis is a proposition that needs to be verified through subsequent investigation.</a:t>
            </a:r>
          </a:p>
          <a:p>
            <a:endParaRPr lang="en-US" sz="1000" dirty="0" smtClean="0"/>
          </a:p>
          <a:p>
            <a:pPr algn="just"/>
            <a:r>
              <a:rPr lang="en-US" sz="2400" dirty="0" smtClean="0"/>
              <a:t>Hypothesis provide guide to the researcher on how the original ideas may be tested.</a:t>
            </a:r>
          </a:p>
          <a:p>
            <a:pPr algn="just"/>
            <a:endParaRPr lang="en-US" sz="1000" dirty="0" smtClean="0"/>
          </a:p>
          <a:p>
            <a:pPr algn="just"/>
            <a:r>
              <a:rPr lang="en-US" sz="2400" dirty="0" smtClean="0"/>
              <a:t>The results of the research will either support or not support the hypothesis.</a:t>
            </a:r>
          </a:p>
          <a:p>
            <a:pPr algn="just"/>
            <a:endParaRPr lang="en-US" sz="1000" dirty="0"/>
          </a:p>
          <a:p>
            <a:pPr algn="just"/>
            <a:r>
              <a:rPr lang="en-US" sz="2400" dirty="0" smtClean="0"/>
              <a:t>Large projects require statistical testing.</a:t>
            </a:r>
          </a:p>
          <a:p>
            <a:pPr algn="just"/>
            <a:endParaRPr lang="en-US" sz="1000" dirty="0"/>
          </a:p>
          <a:p>
            <a:pPr algn="just"/>
            <a:r>
              <a:rPr lang="en-US" sz="2400" dirty="0" smtClean="0"/>
              <a:t>A precise list of objectives and research questions is needed. This list may be modified later.</a:t>
            </a:r>
          </a:p>
        </p:txBody>
      </p:sp>
    </p:spTree>
    <p:extLst>
      <p:ext uri="{BB962C8B-B14F-4D97-AF65-F5344CB8AC3E}">
        <p14:creationId xmlns:p14="http://schemas.microsoft.com/office/powerpoint/2010/main" val="893050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7813"/>
            <a:ext cx="8656640" cy="758952"/>
          </a:xfrm>
        </p:spPr>
        <p:txBody>
          <a:bodyPr>
            <a:noAutofit/>
          </a:bodyPr>
          <a:lstStyle/>
          <a:p>
            <a:r>
              <a:rPr lang="en-US" sz="2200" dirty="0" smtClean="0">
                <a:solidFill>
                  <a:srgbClr val="000066"/>
                </a:solidFill>
              </a:rPr>
              <a:t>Research Planning </a:t>
            </a:r>
            <a:r>
              <a:rPr lang="en-US" sz="2200" dirty="0">
                <a:solidFill>
                  <a:srgbClr val="000066"/>
                </a:solidFill>
                <a:sym typeface="Wingdings" panose="05000000000000000000" pitchFamily="2" charset="2"/>
              </a:rPr>
              <a:t> </a:t>
            </a:r>
            <a:r>
              <a:rPr lang="en-US" sz="2200" dirty="0" smtClean="0">
                <a:solidFill>
                  <a:srgbClr val="000066"/>
                </a:solidFill>
                <a:sym typeface="Wingdings" panose="05000000000000000000" pitchFamily="2" charset="2"/>
              </a:rPr>
              <a:t>Working </a:t>
            </a:r>
            <a:r>
              <a:rPr lang="en-US" sz="2200" dirty="0">
                <a:solidFill>
                  <a:srgbClr val="000066"/>
                </a:solidFill>
                <a:sym typeface="Wingdings" panose="05000000000000000000" pitchFamily="2" charset="2"/>
              </a:rPr>
              <a:t>title and project </a:t>
            </a:r>
            <a:r>
              <a:rPr lang="en-US" sz="2200" dirty="0" smtClean="0">
                <a:solidFill>
                  <a:srgbClr val="000066"/>
                </a:solidFill>
                <a:sym typeface="Wingdings" panose="05000000000000000000" pitchFamily="2" charset="2"/>
              </a:rPr>
              <a:t>outline</a:t>
            </a:r>
            <a:endParaRPr lang="en-US" sz="22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11</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a:t>S</a:t>
            </a:r>
            <a:r>
              <a:rPr lang="en-US" sz="2400" dirty="0" smtClean="0"/>
              <a:t>elect a temporary, meaningful working title.</a:t>
            </a:r>
          </a:p>
          <a:p>
            <a:endParaRPr lang="en-US" sz="1000" dirty="0" smtClean="0"/>
          </a:p>
          <a:p>
            <a:pPr algn="just"/>
            <a:r>
              <a:rPr lang="en-US" sz="2400" dirty="0" smtClean="0"/>
              <a:t>Produce the project outline.</a:t>
            </a:r>
          </a:p>
          <a:p>
            <a:pPr algn="just"/>
            <a:endParaRPr lang="en-US" sz="1000" dirty="0" smtClean="0"/>
          </a:p>
          <a:p>
            <a:pPr algn="just"/>
            <a:r>
              <a:rPr lang="en-US" sz="2400" dirty="0" smtClean="0"/>
              <a:t>Think more about;</a:t>
            </a:r>
          </a:p>
          <a:p>
            <a:pPr lvl="1" algn="just"/>
            <a:r>
              <a:rPr lang="en-US" sz="1900" dirty="0" smtClean="0">
                <a:solidFill>
                  <a:schemeClr val="tx1"/>
                </a:solidFill>
              </a:rPr>
              <a:t>Purpose of the study</a:t>
            </a:r>
          </a:p>
          <a:p>
            <a:pPr lvl="1" algn="just"/>
            <a:r>
              <a:rPr lang="en-US" sz="1900" dirty="0" smtClean="0">
                <a:solidFill>
                  <a:schemeClr val="tx1"/>
                </a:solidFill>
              </a:rPr>
              <a:t>Focus (Scope) of the study</a:t>
            </a:r>
          </a:p>
          <a:p>
            <a:pPr lvl="1" algn="just"/>
            <a:r>
              <a:rPr lang="en-US" sz="1900" dirty="0" smtClean="0">
                <a:solidFill>
                  <a:schemeClr val="tx1"/>
                </a:solidFill>
              </a:rPr>
              <a:t>Identify your sample and required permissions.</a:t>
            </a:r>
            <a:endParaRPr lang="ar-SA" sz="1900" dirty="0" smtClean="0">
              <a:solidFill>
                <a:schemeClr val="tx1"/>
              </a:solidFill>
            </a:endParaRPr>
          </a:p>
          <a:p>
            <a:pPr lvl="1" algn="just"/>
            <a:r>
              <a:rPr lang="en-US" sz="1900" dirty="0" smtClean="0">
                <a:solidFill>
                  <a:schemeClr val="tx1"/>
                </a:solidFill>
              </a:rPr>
              <a:t>What information I need to answer my questions? </a:t>
            </a:r>
          </a:p>
          <a:p>
            <a:pPr lvl="1" algn="just"/>
            <a:r>
              <a:rPr lang="en-US" sz="1900" dirty="0" smtClean="0">
                <a:solidFill>
                  <a:schemeClr val="tx1"/>
                </a:solidFill>
              </a:rPr>
              <a:t>How to get such information</a:t>
            </a:r>
          </a:p>
          <a:p>
            <a:pPr lvl="1" algn="just"/>
            <a:r>
              <a:rPr lang="en-US" sz="1900" dirty="0" smtClean="0">
                <a:solidFill>
                  <a:schemeClr val="tx1"/>
                </a:solidFill>
              </a:rPr>
              <a:t>The submission date and timing of your project</a:t>
            </a:r>
          </a:p>
          <a:p>
            <a:pPr algn="just"/>
            <a:endParaRPr lang="en-US" sz="1000" dirty="0"/>
          </a:p>
          <a:p>
            <a:pPr algn="just"/>
            <a:r>
              <a:rPr lang="en-US" sz="2400" dirty="0" smtClean="0"/>
              <a:t>Discuss the project outline </a:t>
            </a:r>
            <a:r>
              <a:rPr lang="en-US" sz="2400" dirty="0"/>
              <a:t>with </a:t>
            </a:r>
            <a:r>
              <a:rPr lang="en-US" sz="2400" dirty="0" smtClean="0"/>
              <a:t>your supervisor.</a:t>
            </a:r>
          </a:p>
        </p:txBody>
      </p:sp>
    </p:spTree>
    <p:extLst>
      <p:ext uri="{BB962C8B-B14F-4D97-AF65-F5344CB8AC3E}">
        <p14:creationId xmlns:p14="http://schemas.microsoft.com/office/powerpoint/2010/main" val="1210364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7813"/>
            <a:ext cx="8656640" cy="688559"/>
          </a:xfrm>
        </p:spPr>
        <p:txBody>
          <a:bodyPr>
            <a:noAutofit/>
          </a:bodyPr>
          <a:lstStyle/>
          <a:p>
            <a:r>
              <a:rPr lang="en-US" sz="3200" dirty="0" smtClean="0">
                <a:solidFill>
                  <a:srgbClr val="000066"/>
                </a:solidFill>
              </a:rPr>
              <a:t>Research Planning </a:t>
            </a:r>
            <a:r>
              <a:rPr lang="en-US" sz="3200" dirty="0">
                <a:solidFill>
                  <a:srgbClr val="000066"/>
                </a:solidFill>
                <a:sym typeface="Wingdings" panose="05000000000000000000" pitchFamily="2" charset="2"/>
              </a:rPr>
              <a:t> </a:t>
            </a:r>
            <a:r>
              <a:rPr lang="en-US" sz="3200" dirty="0" smtClean="0">
                <a:solidFill>
                  <a:srgbClr val="000066"/>
                </a:solidFill>
                <a:sym typeface="Wingdings" panose="05000000000000000000" pitchFamily="2" charset="2"/>
              </a:rPr>
              <a:t>Timing</a:t>
            </a:r>
            <a:endParaRPr lang="en-US" sz="32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12</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r>
              <a:rPr lang="en-US" sz="2400" dirty="0" smtClean="0"/>
              <a:t>You need to complete within a specified time.</a:t>
            </a:r>
          </a:p>
          <a:p>
            <a:endParaRPr lang="en-US" sz="1000" dirty="0" smtClean="0"/>
          </a:p>
          <a:p>
            <a:pPr algn="just"/>
            <a:r>
              <a:rPr lang="en-US" sz="2400" dirty="0" smtClean="0"/>
              <a:t>There is a high probability of falling behind the schedule.</a:t>
            </a:r>
          </a:p>
          <a:p>
            <a:pPr algn="just"/>
            <a:endParaRPr lang="en-US" sz="1000" dirty="0" smtClean="0"/>
          </a:p>
          <a:p>
            <a:pPr algn="just"/>
            <a:r>
              <a:rPr lang="en-US" sz="2400" dirty="0"/>
              <a:t>Check your progress periodically.</a:t>
            </a:r>
          </a:p>
          <a:p>
            <a:pPr algn="just"/>
            <a:endParaRPr lang="en-US" sz="1000" dirty="0" smtClean="0"/>
          </a:p>
          <a:p>
            <a:pPr algn="just"/>
            <a:r>
              <a:rPr lang="en-US" sz="2400" dirty="0" smtClean="0"/>
              <a:t>Reading is one of the reasons of falling behind. At some stage, you have to stop reading and start writing.</a:t>
            </a:r>
            <a:endParaRPr lang="en-US" sz="2400" dirty="0"/>
          </a:p>
          <a:p>
            <a:pPr algn="just"/>
            <a:endParaRPr lang="en-US" sz="1000" dirty="0"/>
          </a:p>
          <a:p>
            <a:pPr algn="just"/>
            <a:r>
              <a:rPr lang="en-US" sz="2400" dirty="0" smtClean="0"/>
              <a:t>Consult your supervisor before falling much behind.</a:t>
            </a:r>
          </a:p>
          <a:p>
            <a:pPr algn="just"/>
            <a:endParaRPr lang="en-US" sz="1000" dirty="0"/>
          </a:p>
          <a:p>
            <a:pPr algn="just"/>
            <a:r>
              <a:rPr lang="en-US" sz="2400" dirty="0" smtClean="0"/>
              <a:t>Project plan is modifiable.</a:t>
            </a:r>
            <a:endParaRPr lang="en-US" sz="2400" dirty="0"/>
          </a:p>
        </p:txBody>
      </p:sp>
    </p:spTree>
    <p:extLst>
      <p:ext uri="{BB962C8B-B14F-4D97-AF65-F5344CB8AC3E}">
        <p14:creationId xmlns:p14="http://schemas.microsoft.com/office/powerpoint/2010/main" val="27374638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7813"/>
            <a:ext cx="8656640" cy="688559"/>
          </a:xfrm>
        </p:spPr>
        <p:txBody>
          <a:bodyPr>
            <a:noAutofit/>
          </a:bodyPr>
          <a:lstStyle/>
          <a:p>
            <a:r>
              <a:rPr lang="en-US" sz="3200" dirty="0" smtClean="0">
                <a:solidFill>
                  <a:srgbClr val="000066"/>
                </a:solidFill>
              </a:rPr>
              <a:t>Research Planning </a:t>
            </a:r>
            <a:r>
              <a:rPr lang="en-US" sz="3200" dirty="0">
                <a:solidFill>
                  <a:srgbClr val="000066"/>
                </a:solidFill>
                <a:sym typeface="Wingdings" panose="05000000000000000000" pitchFamily="2" charset="2"/>
              </a:rPr>
              <a:t> </a:t>
            </a:r>
            <a:r>
              <a:rPr lang="en-US" sz="3200" dirty="0" smtClean="0">
                <a:solidFill>
                  <a:srgbClr val="000066"/>
                </a:solidFill>
                <a:sym typeface="Wingdings" panose="05000000000000000000" pitchFamily="2" charset="2"/>
              </a:rPr>
              <a:t>Supervision</a:t>
            </a:r>
            <a:endParaRPr lang="en-US" sz="32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13</a:t>
            </a:fld>
            <a:endParaRPr lang="en-GB" dirty="0"/>
          </a:p>
        </p:txBody>
      </p:sp>
      <p:sp>
        <p:nvSpPr>
          <p:cNvPr id="4" name="Content Placeholder 3"/>
          <p:cNvSpPr>
            <a:spLocks noGrp="1"/>
          </p:cNvSpPr>
          <p:nvPr>
            <p:ph sz="quarter" idx="1"/>
          </p:nvPr>
        </p:nvSpPr>
        <p:spPr>
          <a:xfrm>
            <a:off x="35496" y="1529352"/>
            <a:ext cx="8964488" cy="4635952"/>
          </a:xfrm>
        </p:spPr>
        <p:txBody>
          <a:bodyPr>
            <a:noAutofit/>
          </a:bodyPr>
          <a:lstStyle/>
          <a:p>
            <a:pPr marL="225425" indent="-225425"/>
            <a:r>
              <a:rPr lang="en-US" sz="2100" dirty="0" smtClean="0"/>
              <a:t>It is extremely important to have a good relation with your supervisor.</a:t>
            </a:r>
          </a:p>
          <a:p>
            <a:endParaRPr lang="en-US" sz="600" dirty="0" smtClean="0"/>
          </a:p>
          <a:p>
            <a:pPr algn="just"/>
            <a:r>
              <a:rPr lang="en-US" sz="2100" dirty="0" smtClean="0"/>
              <a:t>Alone you can rarely produce a quality research.</a:t>
            </a:r>
          </a:p>
          <a:p>
            <a:pPr algn="just"/>
            <a:endParaRPr lang="en-US" sz="600" dirty="0" smtClean="0"/>
          </a:p>
          <a:p>
            <a:pPr algn="just"/>
            <a:r>
              <a:rPr lang="en-US" sz="2100" dirty="0" smtClean="0"/>
              <a:t>We need a supervisor in whom we have confidence, we can share thinking, willing to advise and give honest view.</a:t>
            </a:r>
            <a:endParaRPr lang="en-US" sz="2100" dirty="0"/>
          </a:p>
          <a:p>
            <a:pPr algn="just"/>
            <a:endParaRPr lang="en-US" sz="600" dirty="0" smtClean="0"/>
          </a:p>
          <a:p>
            <a:pPr algn="just"/>
            <a:r>
              <a:rPr lang="en-US" sz="2100" dirty="0" smtClean="0"/>
              <a:t>A balance is needed to accommodate the supervisor’s other commitments.</a:t>
            </a:r>
            <a:endParaRPr lang="en-US" sz="2100" dirty="0"/>
          </a:p>
          <a:p>
            <a:pPr algn="just"/>
            <a:endParaRPr lang="en-US" sz="600" dirty="0"/>
          </a:p>
          <a:p>
            <a:pPr algn="just"/>
            <a:r>
              <a:rPr lang="en-US" sz="2100" dirty="0" smtClean="0"/>
              <a:t>A code of practice for supervision is adopted in many universities.</a:t>
            </a:r>
          </a:p>
          <a:p>
            <a:pPr algn="just"/>
            <a:endParaRPr lang="en-US" sz="500" dirty="0"/>
          </a:p>
          <a:p>
            <a:pPr algn="just"/>
            <a:r>
              <a:rPr lang="en-US" sz="2100" dirty="0" smtClean="0"/>
              <a:t>Sometimes change of supervisor is the solution.</a:t>
            </a:r>
          </a:p>
          <a:p>
            <a:pPr marL="0" indent="0" algn="just">
              <a:buNone/>
            </a:pPr>
            <a:endParaRPr lang="en-US" sz="500" dirty="0" smtClean="0"/>
          </a:p>
          <a:p>
            <a:pPr algn="just"/>
            <a:r>
              <a:rPr lang="en-US" sz="2100" dirty="0" smtClean="0"/>
              <a:t>Keep a record of research meetings. A form is adopted in many universities. Date, discussed issues, goals, summary and next meeting.</a:t>
            </a:r>
            <a:endParaRPr lang="en-US" sz="2100" dirty="0"/>
          </a:p>
        </p:txBody>
      </p:sp>
    </p:spTree>
    <p:extLst>
      <p:ext uri="{BB962C8B-B14F-4D97-AF65-F5344CB8AC3E}">
        <p14:creationId xmlns:p14="http://schemas.microsoft.com/office/powerpoint/2010/main" val="2829855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7813"/>
            <a:ext cx="8656640" cy="688559"/>
          </a:xfrm>
        </p:spPr>
        <p:txBody>
          <a:bodyPr>
            <a:noAutofit/>
          </a:bodyPr>
          <a:lstStyle/>
          <a:p>
            <a:r>
              <a:rPr lang="en-US" sz="3200" dirty="0" smtClean="0">
                <a:solidFill>
                  <a:srgbClr val="000066"/>
                </a:solidFill>
              </a:rPr>
              <a:t>Research Planning </a:t>
            </a:r>
            <a:r>
              <a:rPr lang="en-US" sz="3200" dirty="0">
                <a:solidFill>
                  <a:srgbClr val="000066"/>
                </a:solidFill>
                <a:sym typeface="Wingdings" panose="05000000000000000000" pitchFamily="2" charset="2"/>
              </a:rPr>
              <a:t> </a:t>
            </a:r>
            <a:r>
              <a:rPr lang="en-US" sz="3200" dirty="0" smtClean="0">
                <a:solidFill>
                  <a:srgbClr val="000066"/>
                </a:solidFill>
                <a:sym typeface="Wingdings" panose="05000000000000000000" pitchFamily="2" charset="2"/>
              </a:rPr>
              <a:t>Write as you go</a:t>
            </a:r>
            <a:endParaRPr lang="en-US" sz="32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14</a:t>
            </a:fld>
            <a:endParaRPr lang="en-GB" dirty="0"/>
          </a:p>
        </p:txBody>
      </p:sp>
      <p:sp>
        <p:nvSpPr>
          <p:cNvPr id="4" name="Content Placeholder 3"/>
          <p:cNvSpPr>
            <a:spLocks noGrp="1"/>
          </p:cNvSpPr>
          <p:nvPr>
            <p:ph sz="quarter" idx="1"/>
          </p:nvPr>
        </p:nvSpPr>
        <p:spPr>
          <a:xfrm>
            <a:off x="35496" y="1313328"/>
            <a:ext cx="8964488" cy="5184576"/>
          </a:xfrm>
        </p:spPr>
        <p:txBody>
          <a:bodyPr>
            <a:noAutofit/>
          </a:bodyPr>
          <a:lstStyle/>
          <a:p>
            <a:r>
              <a:rPr lang="en-US" sz="2400" dirty="0" smtClean="0"/>
              <a:t>Writing should be ongoing.</a:t>
            </a:r>
            <a:endParaRPr lang="en-US" sz="2200" dirty="0" smtClean="0"/>
          </a:p>
          <a:p>
            <a:pPr algn="just"/>
            <a:endParaRPr lang="en-US" sz="2400" dirty="0" smtClean="0"/>
          </a:p>
          <a:p>
            <a:pPr algn="just"/>
            <a:r>
              <a:rPr lang="en-US" sz="2400" dirty="0" smtClean="0"/>
              <a:t>Summarize your references</a:t>
            </a:r>
          </a:p>
          <a:p>
            <a:pPr algn="just"/>
            <a:endParaRPr lang="en-US" sz="2400" dirty="0" smtClean="0"/>
          </a:p>
          <a:p>
            <a:pPr algn="just"/>
            <a:r>
              <a:rPr lang="en-US" sz="2400" dirty="0" smtClean="0"/>
              <a:t>Remember you need to avoid Plagiarism. Remember ways of doing so. </a:t>
            </a:r>
            <a:endParaRPr lang="en-US" sz="2200" dirty="0" smtClean="0"/>
          </a:p>
          <a:p>
            <a:pPr algn="just"/>
            <a:endParaRPr lang="en-US" sz="600" dirty="0" smtClean="0"/>
          </a:p>
        </p:txBody>
      </p:sp>
    </p:spTree>
    <p:extLst>
      <p:ext uri="{BB962C8B-B14F-4D97-AF65-F5344CB8AC3E}">
        <p14:creationId xmlns:p14="http://schemas.microsoft.com/office/powerpoint/2010/main" val="3831736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Process</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15</a:t>
            </a:fld>
            <a:endParaRPr lang="en-GB" dirty="0"/>
          </a:p>
        </p:txBody>
      </p:sp>
      <p:sp>
        <p:nvSpPr>
          <p:cNvPr id="4" name="Content Placeholder 3"/>
          <p:cNvSpPr>
            <a:spLocks noGrp="1"/>
          </p:cNvSpPr>
          <p:nvPr>
            <p:ph sz="quarter" idx="1"/>
          </p:nvPr>
        </p:nvSpPr>
        <p:spPr>
          <a:xfrm>
            <a:off x="179512" y="1484784"/>
            <a:ext cx="8856984" cy="5184576"/>
          </a:xfrm>
        </p:spPr>
        <p:txBody>
          <a:bodyPr>
            <a:noAutofit/>
          </a:bodyPr>
          <a:lstStyle/>
          <a:p>
            <a:pPr marL="0" indent="0">
              <a:buNone/>
            </a:pPr>
            <a:r>
              <a:rPr lang="en-US" sz="2400" dirty="0" smtClean="0"/>
              <a:t>Research Process Involves the following stages:</a:t>
            </a:r>
          </a:p>
          <a:p>
            <a:pPr marL="0" indent="0">
              <a:buNone/>
            </a:pPr>
            <a:endParaRPr lang="en-US" sz="2400" dirty="0" smtClean="0"/>
          </a:p>
          <a:p>
            <a:r>
              <a:rPr lang="en-US" sz="2400" dirty="0"/>
              <a:t>Stage 1: Clarifying the Research </a:t>
            </a:r>
            <a:r>
              <a:rPr lang="en-US" sz="2400" dirty="0" smtClean="0"/>
              <a:t>Question</a:t>
            </a:r>
          </a:p>
          <a:p>
            <a:r>
              <a:rPr lang="en-US" sz="2400" dirty="0" smtClean="0"/>
              <a:t>Stage </a:t>
            </a:r>
            <a:r>
              <a:rPr lang="en-US" sz="2400" dirty="0"/>
              <a:t>2: Proposing Research</a:t>
            </a:r>
          </a:p>
          <a:p>
            <a:r>
              <a:rPr lang="en-US" sz="2400" dirty="0"/>
              <a:t>Stage 3: Designing the Research </a:t>
            </a:r>
          </a:p>
          <a:p>
            <a:r>
              <a:rPr lang="en-US" sz="2400" dirty="0"/>
              <a:t>Stage 4: Data Collection &amp; Preparation</a:t>
            </a:r>
          </a:p>
          <a:p>
            <a:r>
              <a:rPr lang="en-US" sz="2400" dirty="0"/>
              <a:t>Stage 5: Data </a:t>
            </a:r>
            <a:r>
              <a:rPr lang="en-US" sz="2400" dirty="0" smtClean="0"/>
              <a:t>Analysis </a:t>
            </a:r>
            <a:r>
              <a:rPr lang="en-US" sz="2400" dirty="0"/>
              <a:t>&amp; Interpretation</a:t>
            </a:r>
          </a:p>
          <a:p>
            <a:r>
              <a:rPr lang="en-US" sz="2400" dirty="0"/>
              <a:t>Stage 6: Reporting the </a:t>
            </a:r>
            <a:r>
              <a:rPr lang="en-US" sz="2400" dirty="0" smtClean="0"/>
              <a:t>Results</a:t>
            </a:r>
          </a:p>
          <a:p>
            <a:endParaRPr lang="en-US" sz="2400" dirty="0"/>
          </a:p>
          <a:p>
            <a:r>
              <a:rPr lang="en-US" sz="2400" dirty="0" smtClean="0"/>
              <a:t>Problems to Avoid</a:t>
            </a:r>
            <a:endParaRPr lang="en-US" sz="2400" dirty="0"/>
          </a:p>
        </p:txBody>
      </p:sp>
    </p:spTree>
    <p:extLst>
      <p:ext uri="{BB962C8B-B14F-4D97-AF65-F5344CB8AC3E}">
        <p14:creationId xmlns:p14="http://schemas.microsoft.com/office/powerpoint/2010/main" val="37138477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66"/>
                </a:solidFill>
              </a:rPr>
              <a:t>Research Process</a:t>
            </a:r>
            <a:endParaRPr lang="en-US"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16</a:t>
            </a:fld>
            <a:endParaRPr lang="en-GB" dirty="0"/>
          </a:p>
        </p:txBody>
      </p:sp>
      <p:pic>
        <p:nvPicPr>
          <p:cNvPr id="7" name="Picture 11" descr="C:\Documents and Settings\Pamela Schindler\My Documents\MyFiles\Book\BRM\BRM_11e\Files from McGH-FTP\Pages Final Review\Updated Art\ch01\coo73702_ex0104.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7104" y="1463949"/>
            <a:ext cx="3574815" cy="487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sz="quarter" idx="1"/>
          </p:nvPr>
        </p:nvSpPr>
        <p:spPr>
          <a:xfrm>
            <a:off x="3995936" y="1527048"/>
            <a:ext cx="4824536" cy="4572000"/>
          </a:xfrm>
        </p:spPr>
        <p:txBody>
          <a:bodyPr>
            <a:normAutofit/>
          </a:bodyPr>
          <a:lstStyle/>
          <a:p>
            <a:r>
              <a:rPr lang="en-US" sz="2400" dirty="0"/>
              <a:t>Stage 1: Clarifying the Research </a:t>
            </a:r>
            <a:r>
              <a:rPr lang="en-US" sz="2400" dirty="0" smtClean="0"/>
              <a:t>Question</a:t>
            </a:r>
          </a:p>
          <a:p>
            <a:r>
              <a:rPr lang="en-US" sz="2400" dirty="0"/>
              <a:t>Stage 2: Proposing </a:t>
            </a:r>
            <a:r>
              <a:rPr lang="en-US" sz="2400" dirty="0" smtClean="0"/>
              <a:t>Research</a:t>
            </a:r>
          </a:p>
          <a:p>
            <a:r>
              <a:rPr lang="en-US" sz="2400" dirty="0"/>
              <a:t>Stage 3: </a:t>
            </a:r>
            <a:r>
              <a:rPr lang="en-US" sz="2400" dirty="0" smtClean="0"/>
              <a:t>Designing </a:t>
            </a:r>
            <a:r>
              <a:rPr lang="en-US" sz="2400" dirty="0"/>
              <a:t>the Research </a:t>
            </a:r>
            <a:endParaRPr lang="en-US" sz="2400" dirty="0" smtClean="0"/>
          </a:p>
          <a:p>
            <a:r>
              <a:rPr lang="en-US" sz="2400" dirty="0"/>
              <a:t>Stage 4: Data Collection &amp; </a:t>
            </a:r>
            <a:r>
              <a:rPr lang="en-US" sz="2400" dirty="0" smtClean="0"/>
              <a:t>Preparation</a:t>
            </a:r>
          </a:p>
          <a:p>
            <a:r>
              <a:rPr lang="en-US" sz="2400" dirty="0" smtClean="0"/>
              <a:t>Stage 5: Data Analysis </a:t>
            </a:r>
            <a:r>
              <a:rPr lang="en-US" sz="2400" dirty="0"/>
              <a:t>&amp; </a:t>
            </a:r>
            <a:r>
              <a:rPr lang="en-US" sz="2400" dirty="0" smtClean="0"/>
              <a:t>Interpretation</a:t>
            </a:r>
          </a:p>
          <a:p>
            <a:r>
              <a:rPr lang="en-US" sz="2400" dirty="0"/>
              <a:t>Stage 6: Reporting the Results</a:t>
            </a:r>
            <a:endParaRPr lang="en-US" sz="2400" dirty="0" smtClean="0"/>
          </a:p>
          <a:p>
            <a:endParaRPr lang="en-US" sz="2400" dirty="0"/>
          </a:p>
        </p:txBody>
      </p:sp>
    </p:spTree>
    <p:extLst>
      <p:ext uri="{BB962C8B-B14F-4D97-AF65-F5344CB8AC3E}">
        <p14:creationId xmlns:p14="http://schemas.microsoft.com/office/powerpoint/2010/main" val="2849608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Stage 1: Clarifying the Research Question</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17</a:t>
            </a:fld>
            <a:endParaRPr lang="en-GB" dirty="0"/>
          </a:p>
        </p:txBody>
      </p:sp>
      <p:pic>
        <p:nvPicPr>
          <p:cNvPr id="7" name="Picture 5" descr="coo73702_ex0104.jpg"/>
          <p:cNvPicPr>
            <a:picLocks noChangeAspect="1"/>
          </p:cNvPicPr>
          <p:nvPr/>
        </p:nvPicPr>
        <p:blipFill>
          <a:blip r:embed="rId3">
            <a:extLst>
              <a:ext uri="{28A0092B-C50C-407E-A947-70E740481C1C}">
                <a14:useLocalDpi xmlns:a14="http://schemas.microsoft.com/office/drawing/2010/main" val="0"/>
              </a:ext>
            </a:extLst>
          </a:blip>
          <a:srcRect t="3264" r="18674" b="73102"/>
          <a:stretch>
            <a:fillRect/>
          </a:stretch>
        </p:blipFill>
        <p:spPr bwMode="auto">
          <a:xfrm>
            <a:off x="997775" y="1467697"/>
            <a:ext cx="7185025"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8762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Stage </a:t>
            </a:r>
            <a:r>
              <a:rPr lang="en-US" sz="2400" dirty="0" smtClean="0">
                <a:solidFill>
                  <a:srgbClr val="000066"/>
                </a:solidFill>
                <a:sym typeface="Wingdings" panose="05000000000000000000" pitchFamily="2" charset="2"/>
              </a:rPr>
              <a:t>2</a:t>
            </a:r>
            <a:r>
              <a:rPr lang="en-US" sz="2400" dirty="0">
                <a:solidFill>
                  <a:srgbClr val="000066"/>
                </a:solidFill>
                <a:sym typeface="Wingdings" panose="05000000000000000000" pitchFamily="2" charset="2"/>
              </a:rPr>
              <a:t>: Proposing </a:t>
            </a:r>
            <a:r>
              <a:rPr lang="en-US" sz="2400" dirty="0" smtClean="0">
                <a:solidFill>
                  <a:srgbClr val="000066"/>
                </a:solidFill>
                <a:sym typeface="Wingdings" panose="05000000000000000000" pitchFamily="2" charset="2"/>
              </a:rPr>
              <a:t>Research</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18</a:t>
            </a:fld>
            <a:endParaRPr lang="en-GB" dirty="0"/>
          </a:p>
        </p:txBody>
      </p:sp>
      <p:pic>
        <p:nvPicPr>
          <p:cNvPr id="5" name="Picture 6" descr="coo01757_04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977" y="1513388"/>
            <a:ext cx="4933950" cy="474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209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Stage 2: Proposing Research  </a:t>
            </a:r>
            <a:r>
              <a:rPr lang="en-US" sz="2400" dirty="0">
                <a:solidFill>
                  <a:srgbClr val="000066"/>
                </a:solidFill>
              </a:rPr>
              <a:t>Elements of a research proposal: </a:t>
            </a:r>
          </a:p>
        </p:txBody>
      </p:sp>
      <p:sp>
        <p:nvSpPr>
          <p:cNvPr id="3" name="Slide Number Placeholder 2"/>
          <p:cNvSpPr>
            <a:spLocks noGrp="1"/>
          </p:cNvSpPr>
          <p:nvPr>
            <p:ph type="sldNum" sz="quarter" idx="12"/>
          </p:nvPr>
        </p:nvSpPr>
        <p:spPr/>
        <p:txBody>
          <a:bodyPr/>
          <a:lstStyle/>
          <a:p>
            <a:fld id="{4BF188FC-BFCA-4A1D-BCF9-70B6A0ECBC3E}" type="slidenum">
              <a:rPr lang="en-GB" smtClean="0"/>
              <a:t>19</a:t>
            </a:fld>
            <a:endParaRPr lang="en-GB" dirty="0"/>
          </a:p>
        </p:txBody>
      </p:sp>
      <p:grpSp>
        <p:nvGrpSpPr>
          <p:cNvPr id="25" name="Group 24"/>
          <p:cNvGrpSpPr/>
          <p:nvPr/>
        </p:nvGrpSpPr>
        <p:grpSpPr>
          <a:xfrm>
            <a:off x="301752" y="1527048"/>
            <a:ext cx="8534400" cy="4782271"/>
            <a:chOff x="609600" y="1676400"/>
            <a:chExt cx="7924800" cy="5029200"/>
          </a:xfrm>
        </p:grpSpPr>
        <p:sp>
          <p:nvSpPr>
            <p:cNvPr id="12" name="Oval 23"/>
            <p:cNvSpPr>
              <a:spLocks noChangeArrowheads="1"/>
            </p:cNvSpPr>
            <p:nvPr/>
          </p:nvSpPr>
          <p:spPr bwMode="auto">
            <a:xfrm>
              <a:off x="3352800" y="3200400"/>
              <a:ext cx="2543175" cy="2257425"/>
            </a:xfrm>
            <a:prstGeom prst="ellipse">
              <a:avLst/>
            </a:prstGeom>
            <a:gradFill rotWithShape="0">
              <a:gsLst>
                <a:gs pos="0">
                  <a:schemeClr val="bg1"/>
                </a:gs>
                <a:gs pos="100000">
                  <a:srgbClr val="FFAE0D"/>
                </a:gs>
              </a:gsLst>
              <a:path path="shape">
                <a:fillToRect l="50000" t="50000" r="50000" b="50000"/>
              </a:path>
            </a:gradFill>
            <a:ln w="38100">
              <a:solidFill>
                <a:schemeClr val="tx1"/>
              </a:solidFill>
              <a:round/>
              <a:headEnd/>
              <a:tailEnd/>
            </a:ln>
            <a:effectLst>
              <a:outerShdw dist="71842" dir="2700000" algn="ctr" rotWithShape="0">
                <a:schemeClr val="tx1"/>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t>Written </a:t>
              </a:r>
            </a:p>
            <a:p>
              <a:pPr algn="ctr" eaLnBrk="1" hangingPunct="1"/>
              <a:r>
                <a:rPr lang="en-US" altLang="en-US" sz="2800" b="1"/>
                <a:t>proposals </a:t>
              </a:r>
            </a:p>
            <a:p>
              <a:pPr algn="ctr" eaLnBrk="1" hangingPunct="1"/>
              <a:r>
                <a:rPr lang="en-US" altLang="en-US" sz="2800" b="1"/>
                <a:t>establish</a:t>
              </a:r>
            </a:p>
          </p:txBody>
        </p:sp>
        <p:grpSp>
          <p:nvGrpSpPr>
            <p:cNvPr id="24" name="Group 23"/>
            <p:cNvGrpSpPr/>
            <p:nvPr/>
          </p:nvGrpSpPr>
          <p:grpSpPr>
            <a:xfrm>
              <a:off x="609600" y="1676400"/>
              <a:ext cx="7924800" cy="5029200"/>
              <a:chOff x="609600" y="1676400"/>
              <a:chExt cx="7924800" cy="5029200"/>
            </a:xfrm>
          </p:grpSpPr>
          <p:sp>
            <p:nvSpPr>
              <p:cNvPr id="6" name="AutoShape 8"/>
              <p:cNvSpPr>
                <a:spLocks noChangeArrowheads="1"/>
              </p:cNvSpPr>
              <p:nvPr/>
            </p:nvSpPr>
            <p:spPr bwMode="auto">
              <a:xfrm>
                <a:off x="6332538" y="4572000"/>
                <a:ext cx="2201862" cy="1230313"/>
              </a:xfrm>
              <a:prstGeom prst="roundRect">
                <a:avLst>
                  <a:gd name="adj" fmla="val 16667"/>
                </a:avLst>
              </a:prstGeom>
              <a:solidFill>
                <a:srgbClr val="FFDD99"/>
              </a:solidFill>
              <a:ln w="38100">
                <a:solidFill>
                  <a:schemeClr val="tx1"/>
                </a:solidFill>
                <a:round/>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Delivery</a:t>
                </a:r>
              </a:p>
            </p:txBody>
          </p:sp>
          <p:sp>
            <p:nvSpPr>
              <p:cNvPr id="7" name="AutoShape 9">
                <a:hlinkHover r:id="" action="ppaction://macro?name=changecolor"/>
              </p:cNvPr>
              <p:cNvSpPr>
                <a:spLocks noChangeArrowheads="1"/>
              </p:cNvSpPr>
              <p:nvPr/>
            </p:nvSpPr>
            <p:spPr bwMode="auto">
              <a:xfrm>
                <a:off x="609600" y="3048000"/>
                <a:ext cx="2201863" cy="1189038"/>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dirty="0"/>
                  <a:t>Legally-binding</a:t>
                </a:r>
              </a:p>
              <a:p>
                <a:pPr algn="ctr" eaLnBrk="1" hangingPunct="1"/>
                <a:r>
                  <a:rPr lang="en-US" altLang="en-US" sz="2400" dirty="0"/>
                  <a:t>contract</a:t>
                </a:r>
              </a:p>
            </p:txBody>
          </p:sp>
          <p:grpSp>
            <p:nvGrpSpPr>
              <p:cNvPr id="8" name="Group 16"/>
              <p:cNvGrpSpPr>
                <a:grpSpLocks/>
              </p:cNvGrpSpPr>
              <p:nvPr/>
            </p:nvGrpSpPr>
            <p:grpSpPr bwMode="auto">
              <a:xfrm>
                <a:off x="609600" y="4543425"/>
                <a:ext cx="2935288" cy="1171575"/>
                <a:chOff x="288" y="2592"/>
                <a:chExt cx="1920" cy="816"/>
              </a:xfrm>
            </p:grpSpPr>
            <p:sp>
              <p:nvSpPr>
                <p:cNvPr id="9" name="AutoShape 17"/>
                <p:cNvSpPr>
                  <a:spLocks noChangeArrowheads="1"/>
                </p:cNvSpPr>
                <p:nvPr/>
              </p:nvSpPr>
              <p:spPr bwMode="auto">
                <a:xfrm>
                  <a:off x="288" y="2592"/>
                  <a:ext cx="1440" cy="816"/>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Obligations</a:t>
                  </a:r>
                </a:p>
              </p:txBody>
            </p:sp>
            <p:sp>
              <p:nvSpPr>
                <p:cNvPr id="10" name="Line 18"/>
                <p:cNvSpPr>
                  <a:spLocks noChangeShapeType="1"/>
                </p:cNvSpPr>
                <p:nvPr/>
              </p:nvSpPr>
              <p:spPr bwMode="auto">
                <a:xfrm flipV="1">
                  <a:off x="1728" y="2832"/>
                  <a:ext cx="48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 name="Line 22"/>
              <p:cNvSpPr>
                <a:spLocks noChangeShapeType="1"/>
              </p:cNvSpPr>
              <p:nvPr/>
            </p:nvSpPr>
            <p:spPr bwMode="auto">
              <a:xfrm>
                <a:off x="2819400" y="3657600"/>
                <a:ext cx="6096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AutoShape 24"/>
              <p:cNvSpPr>
                <a:spLocks noChangeArrowheads="1"/>
              </p:cNvSpPr>
              <p:nvPr/>
            </p:nvSpPr>
            <p:spPr bwMode="auto">
              <a:xfrm>
                <a:off x="3581400" y="1676400"/>
                <a:ext cx="2201863" cy="1189038"/>
              </a:xfrm>
              <a:prstGeom prst="roundRect">
                <a:avLst>
                  <a:gd name="adj" fmla="val 16667"/>
                </a:avLst>
              </a:prstGeom>
              <a:solidFill>
                <a:srgbClr val="FFDD99"/>
              </a:solidFill>
              <a:ln w="38100">
                <a:solidFill>
                  <a:schemeClr val="tx1"/>
                </a:solidFill>
                <a:round/>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Methods</a:t>
                </a:r>
              </a:p>
            </p:txBody>
          </p:sp>
          <p:sp>
            <p:nvSpPr>
              <p:cNvPr id="14" name="AutoShape 25"/>
              <p:cNvSpPr>
                <a:spLocks noChangeArrowheads="1"/>
              </p:cNvSpPr>
              <p:nvPr/>
            </p:nvSpPr>
            <p:spPr bwMode="auto">
              <a:xfrm>
                <a:off x="6324600" y="3048000"/>
                <a:ext cx="2201863" cy="1189038"/>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Timing</a:t>
                </a:r>
              </a:p>
            </p:txBody>
          </p:sp>
          <p:sp>
            <p:nvSpPr>
              <p:cNvPr id="15" name="AutoShape 26"/>
              <p:cNvSpPr>
                <a:spLocks noChangeArrowheads="1"/>
              </p:cNvSpPr>
              <p:nvPr/>
            </p:nvSpPr>
            <p:spPr bwMode="auto">
              <a:xfrm>
                <a:off x="3429000" y="5715000"/>
                <a:ext cx="2495550" cy="990600"/>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Budgets</a:t>
                </a:r>
              </a:p>
            </p:txBody>
          </p:sp>
          <p:sp>
            <p:nvSpPr>
              <p:cNvPr id="16" name="AutoShape 28"/>
              <p:cNvSpPr>
                <a:spLocks noChangeArrowheads="1"/>
              </p:cNvSpPr>
              <p:nvPr/>
            </p:nvSpPr>
            <p:spPr bwMode="auto">
              <a:xfrm>
                <a:off x="6324600" y="1676400"/>
                <a:ext cx="2201863" cy="1189038"/>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a:t>Extent</a:t>
                </a:r>
              </a:p>
            </p:txBody>
          </p:sp>
          <p:sp>
            <p:nvSpPr>
              <p:cNvPr id="17" name="AutoShape 29"/>
              <p:cNvSpPr>
                <a:spLocks noChangeArrowheads="1"/>
              </p:cNvSpPr>
              <p:nvPr/>
            </p:nvSpPr>
            <p:spPr bwMode="auto">
              <a:xfrm>
                <a:off x="609600" y="1676400"/>
                <a:ext cx="2201863" cy="1189038"/>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dirty="0"/>
                  <a:t>Purpose</a:t>
                </a:r>
              </a:p>
            </p:txBody>
          </p:sp>
          <p:sp>
            <p:nvSpPr>
              <p:cNvPr id="18" name="Line 30"/>
              <p:cNvSpPr>
                <a:spLocks noChangeShapeType="1"/>
              </p:cNvSpPr>
              <p:nvPr/>
            </p:nvSpPr>
            <p:spPr bwMode="auto">
              <a:xfrm>
                <a:off x="2895600" y="27432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31"/>
              <p:cNvSpPr>
                <a:spLocks noChangeShapeType="1"/>
              </p:cNvSpPr>
              <p:nvPr/>
            </p:nvSpPr>
            <p:spPr bwMode="auto">
              <a:xfrm rot="6341207">
                <a:off x="5409407" y="2794793"/>
                <a:ext cx="914400" cy="63341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32"/>
              <p:cNvSpPr>
                <a:spLocks noChangeShapeType="1"/>
              </p:cNvSpPr>
              <p:nvPr/>
            </p:nvSpPr>
            <p:spPr bwMode="auto">
              <a:xfrm rot="6837260">
                <a:off x="5849144" y="3779044"/>
                <a:ext cx="492125" cy="3000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21" name="AutoShape 34"/>
              <p:cNvCxnSpPr>
                <a:cxnSpLocks noChangeShapeType="1"/>
                <a:endCxn id="12" idx="0"/>
              </p:cNvCxnSpPr>
              <p:nvPr/>
            </p:nvCxnSpPr>
            <p:spPr bwMode="auto">
              <a:xfrm>
                <a:off x="4610100" y="2857500"/>
                <a:ext cx="14288" cy="323850"/>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22" name="AutoShape 35"/>
              <p:cNvCxnSpPr>
                <a:cxnSpLocks noChangeShapeType="1"/>
                <a:stCxn id="12" idx="5"/>
                <a:endCxn id="6" idx="1"/>
              </p:cNvCxnSpPr>
              <p:nvPr/>
            </p:nvCxnSpPr>
            <p:spPr bwMode="auto">
              <a:xfrm>
                <a:off x="5522913" y="5146675"/>
                <a:ext cx="790575" cy="41275"/>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23" name="AutoShape 36"/>
              <p:cNvCxnSpPr>
                <a:cxnSpLocks noChangeShapeType="1"/>
                <a:stCxn id="12" idx="4"/>
                <a:endCxn id="15" idx="0"/>
              </p:cNvCxnSpPr>
              <p:nvPr/>
            </p:nvCxnSpPr>
            <p:spPr bwMode="auto">
              <a:xfrm>
                <a:off x="4624388" y="5476875"/>
                <a:ext cx="52387" cy="219075"/>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938884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Stage </a:t>
            </a:r>
            <a:r>
              <a:rPr lang="en-US" sz="2400" dirty="0" smtClean="0">
                <a:solidFill>
                  <a:srgbClr val="000066"/>
                </a:solidFill>
                <a:sym typeface="Wingdings" panose="05000000000000000000" pitchFamily="2" charset="2"/>
              </a:rPr>
              <a:t>3: Designing the Research</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20</a:t>
            </a:fld>
            <a:endParaRPr lang="en-GB" dirty="0"/>
          </a:p>
        </p:txBody>
      </p:sp>
      <p:pic>
        <p:nvPicPr>
          <p:cNvPr id="6" name="Picture 3" descr="coo73702_ex0104.jpg"/>
          <p:cNvPicPr>
            <a:picLocks noChangeAspect="1"/>
          </p:cNvPicPr>
          <p:nvPr/>
        </p:nvPicPr>
        <p:blipFill>
          <a:blip r:embed="rId3">
            <a:extLst>
              <a:ext uri="{28A0092B-C50C-407E-A947-70E740481C1C}">
                <a14:useLocalDpi xmlns:a14="http://schemas.microsoft.com/office/drawing/2010/main" val="0"/>
              </a:ext>
            </a:extLst>
          </a:blip>
          <a:srcRect l="13055" t="40794" r="30988" b="31587"/>
          <a:stretch>
            <a:fillRect/>
          </a:stretch>
        </p:blipFill>
        <p:spPr bwMode="auto">
          <a:xfrm>
            <a:off x="1115616" y="1625519"/>
            <a:ext cx="6912768" cy="464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129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Stage </a:t>
            </a:r>
            <a:r>
              <a:rPr lang="en-US" sz="2400" dirty="0" smtClean="0">
                <a:solidFill>
                  <a:srgbClr val="000066"/>
                </a:solidFill>
                <a:sym typeface="Wingdings" panose="05000000000000000000" pitchFamily="2" charset="2"/>
              </a:rPr>
              <a:t>3: Designing the Research  Components of the research design</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21</a:t>
            </a:fld>
            <a:endParaRPr lang="en-GB" dirty="0"/>
          </a:p>
        </p:txBody>
      </p:sp>
      <p:sp>
        <p:nvSpPr>
          <p:cNvPr id="4" name="Content Placeholder 3"/>
          <p:cNvSpPr>
            <a:spLocks noGrp="1"/>
          </p:cNvSpPr>
          <p:nvPr>
            <p:ph sz="quarter" idx="1"/>
          </p:nvPr>
        </p:nvSpPr>
        <p:spPr>
          <a:xfrm>
            <a:off x="301752" y="1527048"/>
            <a:ext cx="8503920" cy="4782272"/>
          </a:xfrm>
        </p:spPr>
        <p:txBody>
          <a:bodyPr>
            <a:normAutofit fontScale="92500" lnSpcReduction="10000"/>
          </a:bodyPr>
          <a:lstStyle/>
          <a:p>
            <a:r>
              <a:rPr lang="en-US" altLang="en-US" dirty="0" smtClean="0">
                <a:latin typeface="Arial" panose="020B0604020202020204" pitchFamily="34" charset="0"/>
              </a:rPr>
              <a:t>Components </a:t>
            </a:r>
            <a:r>
              <a:rPr lang="en-US" altLang="en-US" dirty="0">
                <a:latin typeface="Arial" panose="020B0604020202020204" pitchFamily="34" charset="0"/>
              </a:rPr>
              <a:t>to </a:t>
            </a:r>
            <a:r>
              <a:rPr lang="en-US" altLang="en-US" dirty="0" smtClean="0">
                <a:latin typeface="Arial" panose="020B0604020202020204" pitchFamily="34" charset="0"/>
              </a:rPr>
              <a:t>research design </a:t>
            </a:r>
            <a:r>
              <a:rPr lang="en-US" altLang="en-US" dirty="0">
                <a:latin typeface="Arial" panose="020B0604020202020204" pitchFamily="34" charset="0"/>
              </a:rPr>
              <a:t>stage</a:t>
            </a:r>
            <a:r>
              <a:rPr lang="en-US" altLang="en-US" dirty="0" smtClean="0">
                <a:latin typeface="Arial" panose="020B0604020202020204" pitchFamily="34" charset="0"/>
              </a:rPr>
              <a:t>:</a:t>
            </a:r>
            <a:endParaRPr lang="en-US" altLang="en-US" dirty="0">
              <a:latin typeface="Arial" panose="020B0604020202020204" pitchFamily="34" charset="0"/>
            </a:endParaRPr>
          </a:p>
          <a:p>
            <a:pPr marL="731520" lvl="1" indent="-457200">
              <a:buFont typeface="+mj-lt"/>
              <a:buAutoNum type="arabicPeriod"/>
            </a:pPr>
            <a:r>
              <a:rPr lang="en-US" altLang="en-US" b="1" dirty="0">
                <a:solidFill>
                  <a:schemeClr val="tx1"/>
                </a:solidFill>
                <a:latin typeface="Arial" panose="020B0604020202020204" pitchFamily="34" charset="0"/>
              </a:rPr>
              <a:t>Research </a:t>
            </a:r>
            <a:r>
              <a:rPr lang="en-US" altLang="en-US" b="1" dirty="0" smtClean="0">
                <a:solidFill>
                  <a:schemeClr val="tx1"/>
                </a:solidFill>
                <a:latin typeface="Arial" panose="020B0604020202020204" pitchFamily="34" charset="0"/>
              </a:rPr>
              <a:t>design:</a:t>
            </a:r>
            <a:r>
              <a:rPr lang="en-US" altLang="en-US" dirty="0" smtClean="0">
                <a:solidFill>
                  <a:schemeClr val="tx1"/>
                </a:solidFill>
                <a:latin typeface="Arial" panose="020B0604020202020204" pitchFamily="34" charset="0"/>
              </a:rPr>
              <a:t> blueprint </a:t>
            </a:r>
            <a:r>
              <a:rPr lang="en-US" altLang="en-US" dirty="0">
                <a:solidFill>
                  <a:schemeClr val="tx1"/>
                </a:solidFill>
                <a:latin typeface="Arial" panose="020B0604020202020204" pitchFamily="34" charset="0"/>
              </a:rPr>
              <a:t>for fulfilling objectives and providing the insight to answer the management dilemma. There are many methods, techniques, procedures, and protocols possible. </a:t>
            </a:r>
          </a:p>
          <a:p>
            <a:pPr lvl="2">
              <a:buFontTx/>
              <a:buChar char="•"/>
            </a:pPr>
            <a:endParaRPr lang="en-US" altLang="en-US" dirty="0" smtClean="0">
              <a:latin typeface="Arial" panose="020B0604020202020204" pitchFamily="34" charset="0"/>
            </a:endParaRPr>
          </a:p>
          <a:p>
            <a:pPr marL="731520" lvl="1" indent="-457200">
              <a:buFont typeface="+mj-lt"/>
              <a:buAutoNum type="arabicPeriod"/>
            </a:pPr>
            <a:r>
              <a:rPr lang="en-US" altLang="en-US" b="1" dirty="0" smtClean="0">
                <a:solidFill>
                  <a:schemeClr val="tx1"/>
                </a:solidFill>
                <a:latin typeface="Arial" panose="020B0604020202020204" pitchFamily="34" charset="0"/>
              </a:rPr>
              <a:t>Sample Design</a:t>
            </a:r>
            <a:r>
              <a:rPr lang="en-US" altLang="en-US" dirty="0" smtClean="0">
                <a:solidFill>
                  <a:schemeClr val="tx1"/>
                </a:solidFill>
                <a:latin typeface="Arial" panose="020B0604020202020204" pitchFamily="34" charset="0"/>
              </a:rPr>
              <a:t>: Identify the target population and determine whether a sample or census is desired. A census is a count of all elements in a population. A </a:t>
            </a:r>
            <a:r>
              <a:rPr lang="en-US" altLang="en-US" b="1" dirty="0" smtClean="0">
                <a:solidFill>
                  <a:schemeClr val="tx1"/>
                </a:solidFill>
                <a:latin typeface="Arial" panose="020B0604020202020204" pitchFamily="34" charset="0"/>
              </a:rPr>
              <a:t>sample</a:t>
            </a:r>
            <a:r>
              <a:rPr lang="en-US" altLang="en-US" dirty="0" smtClean="0">
                <a:solidFill>
                  <a:schemeClr val="tx1"/>
                </a:solidFill>
                <a:latin typeface="Arial" panose="020B0604020202020204" pitchFamily="34" charset="0"/>
              </a:rPr>
              <a:t> is a group of cases, participants, events, or records that constitute a portion of the target population. The researcher  must determine whether to choose a probability or nonprobability sample. </a:t>
            </a:r>
          </a:p>
          <a:p>
            <a:pPr marL="731520" lvl="1" indent="-457200">
              <a:buFont typeface="+mj-lt"/>
              <a:buAutoNum type="arabicPeriod"/>
            </a:pPr>
            <a:endParaRPr lang="en-US" altLang="en-US" dirty="0" smtClean="0">
              <a:solidFill>
                <a:schemeClr val="tx1"/>
              </a:solidFill>
              <a:latin typeface="Arial" panose="020B0604020202020204" pitchFamily="34" charset="0"/>
            </a:endParaRPr>
          </a:p>
          <a:p>
            <a:pPr marL="731520" lvl="1" indent="-457200">
              <a:buFont typeface="+mj-lt"/>
              <a:buAutoNum type="arabicPeriod"/>
            </a:pPr>
            <a:r>
              <a:rPr lang="en-US" altLang="en-US" b="1" dirty="0" smtClean="0">
                <a:solidFill>
                  <a:schemeClr val="tx1"/>
                </a:solidFill>
                <a:latin typeface="Arial" panose="020B0604020202020204" pitchFamily="34" charset="0"/>
              </a:rPr>
              <a:t>Pilot testing:</a:t>
            </a:r>
            <a:r>
              <a:rPr lang="en-US" altLang="en-US" dirty="0" smtClean="0">
                <a:solidFill>
                  <a:schemeClr val="tx1"/>
                </a:solidFill>
                <a:latin typeface="Arial" panose="020B0604020202020204" pitchFamily="34" charset="0"/>
              </a:rPr>
              <a:t> </a:t>
            </a:r>
            <a:r>
              <a:rPr lang="en-US" altLang="en-US" dirty="0">
                <a:solidFill>
                  <a:schemeClr val="tx1"/>
                </a:solidFill>
                <a:latin typeface="Arial" panose="020B0604020202020204" pitchFamily="34" charset="0"/>
              </a:rPr>
              <a:t>is conducted to test weaknesses in the research methodology and the data collection instrument and to provide proxy data for selection of a probability sample</a:t>
            </a:r>
            <a:r>
              <a:rPr lang="en-US" altLang="en-US" dirty="0" smtClean="0">
                <a:solidFill>
                  <a:schemeClr val="tx1"/>
                </a:solidFill>
                <a:latin typeface="Arial" panose="020B0604020202020204" pitchFamily="34" charset="0"/>
              </a:rPr>
              <a:t>.</a:t>
            </a:r>
            <a:endParaRPr lang="en-US" alt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653183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Stage </a:t>
            </a:r>
            <a:r>
              <a:rPr lang="en-US" sz="2400" dirty="0">
                <a:solidFill>
                  <a:srgbClr val="000066"/>
                </a:solidFill>
                <a:sym typeface="Wingdings" panose="05000000000000000000" pitchFamily="2" charset="2"/>
              </a:rPr>
              <a:t>4: Data Collection &amp; Preparation</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22</a:t>
            </a:fld>
            <a:endParaRPr lang="en-GB" dirty="0"/>
          </a:p>
        </p:txBody>
      </p:sp>
      <p:sp>
        <p:nvSpPr>
          <p:cNvPr id="4" name="Content Placeholder 3"/>
          <p:cNvSpPr>
            <a:spLocks noGrp="1"/>
          </p:cNvSpPr>
          <p:nvPr>
            <p:ph sz="quarter" idx="1"/>
          </p:nvPr>
        </p:nvSpPr>
        <p:spPr/>
        <p:txBody>
          <a:bodyPr>
            <a:normAutofit fontScale="92500" lnSpcReduction="10000"/>
          </a:bodyPr>
          <a:lstStyle/>
          <a:p>
            <a:pPr algn="just">
              <a:buFontTx/>
              <a:buChar char="•"/>
            </a:pPr>
            <a:r>
              <a:rPr lang="en-US" altLang="en-US" dirty="0">
                <a:latin typeface="Arial" panose="020B0604020202020204" pitchFamily="34" charset="0"/>
              </a:rPr>
              <a:t>Data may be characterized by their </a:t>
            </a:r>
            <a:r>
              <a:rPr lang="en-US" altLang="en-US" b="1" dirty="0">
                <a:latin typeface="Arial" panose="020B0604020202020204" pitchFamily="34" charset="0"/>
              </a:rPr>
              <a:t>abstractness</a:t>
            </a:r>
            <a:r>
              <a:rPr lang="en-US" altLang="en-US" dirty="0">
                <a:latin typeface="Arial" panose="020B0604020202020204" pitchFamily="34" charset="0"/>
              </a:rPr>
              <a:t>, </a:t>
            </a:r>
            <a:r>
              <a:rPr lang="en-US" altLang="en-US" b="1" dirty="0">
                <a:latin typeface="Arial" panose="020B0604020202020204" pitchFamily="34" charset="0"/>
              </a:rPr>
              <a:t>verifiability</a:t>
            </a:r>
            <a:r>
              <a:rPr lang="en-US" altLang="en-US" dirty="0">
                <a:latin typeface="Arial" panose="020B0604020202020204" pitchFamily="34" charset="0"/>
              </a:rPr>
              <a:t>, </a:t>
            </a:r>
            <a:r>
              <a:rPr lang="en-US" altLang="en-US" b="1" dirty="0">
                <a:latin typeface="Arial" panose="020B0604020202020204" pitchFamily="34" charset="0"/>
              </a:rPr>
              <a:t>elusiveness</a:t>
            </a:r>
            <a:r>
              <a:rPr lang="en-US" altLang="en-US" dirty="0">
                <a:latin typeface="Arial" panose="020B0604020202020204" pitchFamily="34" charset="0"/>
              </a:rPr>
              <a:t>, and </a:t>
            </a:r>
            <a:r>
              <a:rPr lang="en-US" altLang="en-US" b="1" dirty="0">
                <a:latin typeface="Arial" panose="020B0604020202020204" pitchFamily="34" charset="0"/>
              </a:rPr>
              <a:t>closeness</a:t>
            </a:r>
            <a:r>
              <a:rPr lang="en-US" altLang="en-US" dirty="0">
                <a:latin typeface="Arial" panose="020B0604020202020204" pitchFamily="34" charset="0"/>
              </a:rPr>
              <a:t> to the phenomenon. As abstractions, data are more metaphorical than real</a:t>
            </a:r>
            <a:r>
              <a:rPr lang="en-US" altLang="en-US" dirty="0" smtClean="0">
                <a:latin typeface="Arial" panose="020B0604020202020204" pitchFamily="34" charset="0"/>
              </a:rPr>
              <a:t>. e.g. the </a:t>
            </a:r>
            <a:r>
              <a:rPr lang="en-US" altLang="en-US" dirty="0">
                <a:latin typeface="Arial" panose="020B0604020202020204" pitchFamily="34" charset="0"/>
              </a:rPr>
              <a:t>growth in GDP cannot be readily observed. </a:t>
            </a:r>
          </a:p>
          <a:p>
            <a:pPr>
              <a:buFontTx/>
              <a:buChar char="•"/>
            </a:pPr>
            <a:r>
              <a:rPr lang="en-US" altLang="en-US" dirty="0">
                <a:latin typeface="Arial" panose="020B0604020202020204" pitchFamily="34" charset="0"/>
              </a:rPr>
              <a:t>Second, data are processed by our senses. When sensory experiences consistently produce the same result, our data are said to be trustworthy. </a:t>
            </a:r>
          </a:p>
          <a:p>
            <a:pPr>
              <a:buFontTx/>
              <a:buChar char="•"/>
            </a:pPr>
            <a:r>
              <a:rPr lang="en-US" altLang="en-US" dirty="0">
                <a:latin typeface="Arial" panose="020B0604020202020204" pitchFamily="34" charset="0"/>
              </a:rPr>
              <a:t>Capturing data is elusive. </a:t>
            </a:r>
          </a:p>
          <a:p>
            <a:pPr lvl="2">
              <a:buFontTx/>
              <a:buChar char="•"/>
            </a:pPr>
            <a:r>
              <a:rPr lang="en-US" altLang="en-US" dirty="0">
                <a:latin typeface="Arial" panose="020B0604020202020204" pitchFamily="34" charset="0"/>
              </a:rPr>
              <a:t>Secondary data are originally collected to address a problem other than the one which require the manager’s attention at the moment. </a:t>
            </a:r>
          </a:p>
          <a:p>
            <a:pPr lvl="2">
              <a:buFontTx/>
              <a:buChar char="•"/>
            </a:pPr>
            <a:r>
              <a:rPr lang="en-US" altLang="en-US" dirty="0">
                <a:latin typeface="Arial" panose="020B0604020202020204" pitchFamily="34" charset="0"/>
              </a:rPr>
              <a:t>Primary data are data </a:t>
            </a:r>
            <a:r>
              <a:rPr lang="en-US" altLang="en-US">
                <a:latin typeface="Arial" panose="020B0604020202020204" pitchFamily="34" charset="0"/>
              </a:rPr>
              <a:t>the </a:t>
            </a:r>
            <a:r>
              <a:rPr lang="en-US" altLang="en-US" smtClean="0">
                <a:latin typeface="Arial" panose="020B0604020202020204" pitchFamily="34" charset="0"/>
              </a:rPr>
              <a:t>researcher </a:t>
            </a:r>
            <a:r>
              <a:rPr lang="en-US" altLang="en-US" dirty="0">
                <a:latin typeface="Arial" panose="020B0604020202020204" pitchFamily="34" charset="0"/>
              </a:rPr>
              <a:t>collects to address the specific problem at hand</a:t>
            </a:r>
            <a:r>
              <a:rPr lang="en-US" altLang="en-US" dirty="0" smtClean="0">
                <a:latin typeface="Arial" panose="020B0604020202020204" pitchFamily="34" charset="0"/>
              </a:rPr>
              <a:t>.</a:t>
            </a:r>
            <a:endParaRPr lang="en-US" altLang="en-US" dirty="0">
              <a:latin typeface="Arial" panose="020B0604020202020204" pitchFamily="34" charset="0"/>
            </a:endParaRPr>
          </a:p>
        </p:txBody>
      </p:sp>
    </p:spTree>
    <p:extLst>
      <p:ext uri="{BB962C8B-B14F-4D97-AF65-F5344CB8AC3E}">
        <p14:creationId xmlns:p14="http://schemas.microsoft.com/office/powerpoint/2010/main" val="35675669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Stage 5</a:t>
            </a:r>
            <a:r>
              <a:rPr lang="en-US" sz="2400" dirty="0">
                <a:solidFill>
                  <a:srgbClr val="000066"/>
                </a:solidFill>
                <a:sym typeface="Wingdings" panose="05000000000000000000" pitchFamily="2" charset="2"/>
              </a:rPr>
              <a:t>: Data </a:t>
            </a:r>
            <a:r>
              <a:rPr lang="en-US" sz="2400" dirty="0" smtClean="0">
                <a:solidFill>
                  <a:srgbClr val="000066"/>
                </a:solidFill>
                <a:sym typeface="Wingdings" panose="05000000000000000000" pitchFamily="2" charset="2"/>
              </a:rPr>
              <a:t>Analysis </a:t>
            </a:r>
            <a:r>
              <a:rPr lang="en-US" sz="2400" dirty="0">
                <a:solidFill>
                  <a:srgbClr val="000066"/>
                </a:solidFill>
                <a:sym typeface="Wingdings" panose="05000000000000000000" pitchFamily="2" charset="2"/>
              </a:rPr>
              <a:t>&amp; </a:t>
            </a:r>
            <a:r>
              <a:rPr lang="en-US" sz="2400" dirty="0" smtClean="0">
                <a:solidFill>
                  <a:srgbClr val="000066"/>
                </a:solidFill>
                <a:sym typeface="Wingdings" panose="05000000000000000000" pitchFamily="2" charset="2"/>
              </a:rPr>
              <a:t>Interpretation</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23</a:t>
            </a:fld>
            <a:endParaRPr lang="en-GB" dirty="0"/>
          </a:p>
        </p:txBody>
      </p:sp>
      <p:sp>
        <p:nvSpPr>
          <p:cNvPr id="4" name="Content Placeholder 3"/>
          <p:cNvSpPr>
            <a:spLocks noGrp="1"/>
          </p:cNvSpPr>
          <p:nvPr>
            <p:ph sz="quarter" idx="1"/>
          </p:nvPr>
        </p:nvSpPr>
        <p:spPr/>
        <p:txBody>
          <a:bodyPr>
            <a:normAutofit/>
          </a:bodyPr>
          <a:lstStyle/>
          <a:p>
            <a:pPr marL="0" indent="0">
              <a:buNone/>
            </a:pPr>
            <a:r>
              <a:rPr lang="en-US" altLang="en-US" dirty="0" smtClean="0">
                <a:latin typeface="Arial" panose="020B0604020202020204" pitchFamily="34" charset="0"/>
              </a:rPr>
              <a:t>Steps:</a:t>
            </a:r>
          </a:p>
          <a:p>
            <a:pPr marL="514350" indent="-514350">
              <a:buFont typeface="+mj-lt"/>
              <a:buAutoNum type="arabicPeriod"/>
            </a:pPr>
            <a:r>
              <a:rPr lang="en-US" altLang="en-US" dirty="0">
                <a:latin typeface="Arial" panose="020B0604020202020204" pitchFamily="34" charset="0"/>
              </a:rPr>
              <a:t>Reduce data to manageable size</a:t>
            </a:r>
          </a:p>
          <a:p>
            <a:pPr marL="514350" indent="-514350">
              <a:buFont typeface="+mj-lt"/>
              <a:buAutoNum type="arabicPeriod"/>
            </a:pPr>
            <a:r>
              <a:rPr lang="en-US" altLang="en-US" dirty="0">
                <a:latin typeface="Arial" panose="020B0604020202020204" pitchFamily="34" charset="0"/>
              </a:rPr>
              <a:t>Develop summaries</a:t>
            </a:r>
          </a:p>
          <a:p>
            <a:pPr marL="514350" indent="-514350">
              <a:buFont typeface="+mj-lt"/>
              <a:buAutoNum type="arabicPeriod"/>
            </a:pPr>
            <a:r>
              <a:rPr lang="en-US" altLang="en-US" dirty="0">
                <a:latin typeface="Arial" panose="020B0604020202020204" pitchFamily="34" charset="0"/>
              </a:rPr>
              <a:t>Look for patterns</a:t>
            </a:r>
          </a:p>
          <a:p>
            <a:pPr marL="514350" indent="-514350">
              <a:buFont typeface="+mj-lt"/>
              <a:buAutoNum type="arabicPeriod"/>
            </a:pPr>
            <a:r>
              <a:rPr lang="en-US" altLang="en-US" dirty="0">
                <a:latin typeface="Arial" panose="020B0604020202020204" pitchFamily="34" charset="0"/>
              </a:rPr>
              <a:t>Apply statistical techniques</a:t>
            </a:r>
          </a:p>
          <a:p>
            <a:pPr>
              <a:buFontTx/>
              <a:buChar char="•"/>
            </a:pPr>
            <a:endParaRPr lang="en-US" altLang="en-US" dirty="0">
              <a:latin typeface="Arial" panose="020B0604020202020204" pitchFamily="34" charset="0"/>
            </a:endParaRPr>
          </a:p>
        </p:txBody>
      </p:sp>
    </p:spTree>
    <p:extLst>
      <p:ext uri="{BB962C8B-B14F-4D97-AF65-F5344CB8AC3E}">
        <p14:creationId xmlns:p14="http://schemas.microsoft.com/office/powerpoint/2010/main" val="29354578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Stage 6: Reporting the Results</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24</a:t>
            </a:fld>
            <a:endParaRPr lang="en-GB" dirty="0"/>
          </a:p>
        </p:txBody>
      </p:sp>
      <p:sp>
        <p:nvSpPr>
          <p:cNvPr id="4" name="Content Placeholder 3"/>
          <p:cNvSpPr>
            <a:spLocks noGrp="1"/>
          </p:cNvSpPr>
          <p:nvPr>
            <p:ph sz="quarter" idx="1"/>
          </p:nvPr>
        </p:nvSpPr>
        <p:spPr>
          <a:xfrm>
            <a:off x="301752" y="1412776"/>
            <a:ext cx="8503920" cy="5040560"/>
          </a:xfrm>
        </p:spPr>
        <p:txBody>
          <a:bodyPr>
            <a:noAutofit/>
          </a:bodyPr>
          <a:lstStyle/>
          <a:p>
            <a:pPr>
              <a:buFontTx/>
              <a:buChar char="•"/>
            </a:pPr>
            <a:r>
              <a:rPr lang="en-US" altLang="en-US" sz="2600" dirty="0">
                <a:latin typeface="Arial" panose="020B0604020202020204" pitchFamily="34" charset="0"/>
              </a:rPr>
              <a:t>In reporting the results, the researcher should strive to provide insightful information adapted to the client’s needs and to choose words carefully when crafting interpretations, conclusions, and recommendations</a:t>
            </a:r>
            <a:r>
              <a:rPr lang="en-US" altLang="en-US" sz="2600" dirty="0" smtClean="0">
                <a:latin typeface="Arial" panose="020B0604020202020204" pitchFamily="34" charset="0"/>
              </a:rPr>
              <a:t>.</a:t>
            </a:r>
          </a:p>
          <a:p>
            <a:endParaRPr lang="en-US" altLang="en-US" sz="900" dirty="0" smtClean="0">
              <a:latin typeface="Arial" panose="020B0604020202020204" pitchFamily="34" charset="0"/>
            </a:endParaRPr>
          </a:p>
          <a:p>
            <a:r>
              <a:rPr lang="en-US" altLang="en-US" sz="2600" dirty="0" smtClean="0">
                <a:latin typeface="Arial" panose="020B0604020202020204" pitchFamily="34" charset="0"/>
              </a:rPr>
              <a:t>The </a:t>
            </a:r>
            <a:r>
              <a:rPr lang="en-US" altLang="en-US" sz="2600" dirty="0">
                <a:latin typeface="Arial" panose="020B0604020202020204" pitchFamily="34" charset="0"/>
              </a:rPr>
              <a:t>research report should include </a:t>
            </a:r>
            <a:r>
              <a:rPr lang="en-US" altLang="en-US" sz="2600" dirty="0" smtClean="0">
                <a:latin typeface="Arial" panose="020B0604020202020204" pitchFamily="34" charset="0"/>
              </a:rPr>
              <a:t>the following parts:</a:t>
            </a:r>
          </a:p>
          <a:p>
            <a:pPr marL="617220" lvl="1" indent="-342900">
              <a:buFont typeface="+mj-lt"/>
              <a:buAutoNum type="arabicPeriod"/>
            </a:pPr>
            <a:r>
              <a:rPr lang="en-US" altLang="en-US" sz="2000" b="1" dirty="0" smtClean="0">
                <a:solidFill>
                  <a:schemeClr val="tx1"/>
                </a:solidFill>
                <a:latin typeface="Arial" panose="020B0604020202020204" pitchFamily="34" charset="0"/>
              </a:rPr>
              <a:t>Executive summary</a:t>
            </a:r>
            <a:r>
              <a:rPr lang="en-US" altLang="en-US" sz="2000" dirty="0" smtClean="0">
                <a:solidFill>
                  <a:schemeClr val="tx1"/>
                </a:solidFill>
                <a:latin typeface="Arial" panose="020B0604020202020204" pitchFamily="34" charset="0"/>
              </a:rPr>
              <a:t>: </a:t>
            </a:r>
            <a:r>
              <a:rPr lang="en-US" altLang="en-US" sz="2000" dirty="0">
                <a:solidFill>
                  <a:schemeClr val="tx1"/>
                </a:solidFill>
                <a:latin typeface="Arial" panose="020B0604020202020204" pitchFamily="34" charset="0"/>
              </a:rPr>
              <a:t>consists of a synopsis of the problem, findings, and recommendations.</a:t>
            </a:r>
          </a:p>
          <a:p>
            <a:pPr marL="617220" lvl="1" indent="-342900">
              <a:buFont typeface="+mj-lt"/>
              <a:buAutoNum type="arabicPeriod"/>
            </a:pPr>
            <a:r>
              <a:rPr lang="en-US" altLang="en-US" sz="2000" b="1" dirty="0" smtClean="0">
                <a:solidFill>
                  <a:schemeClr val="tx1"/>
                </a:solidFill>
                <a:latin typeface="Arial" panose="020B0604020202020204" pitchFamily="34" charset="0"/>
              </a:rPr>
              <a:t>Research overview</a:t>
            </a:r>
            <a:r>
              <a:rPr lang="en-US" altLang="en-US" sz="2000" dirty="0" smtClean="0">
                <a:solidFill>
                  <a:schemeClr val="tx1"/>
                </a:solidFill>
                <a:latin typeface="Arial" panose="020B0604020202020204" pitchFamily="34" charset="0"/>
              </a:rPr>
              <a:t>: explains </a:t>
            </a:r>
            <a:r>
              <a:rPr lang="en-US" altLang="en-US" sz="2000" dirty="0">
                <a:solidFill>
                  <a:schemeClr val="tx1"/>
                </a:solidFill>
                <a:latin typeface="Arial" panose="020B0604020202020204" pitchFamily="34" charset="0"/>
              </a:rPr>
              <a:t>the background, exploratory findings from secondary data, the research design and procedures, and the conclusions.</a:t>
            </a:r>
          </a:p>
          <a:p>
            <a:pPr marL="617220" lvl="1" indent="-342900">
              <a:buFont typeface="+mj-lt"/>
              <a:buAutoNum type="arabicPeriod"/>
            </a:pPr>
            <a:r>
              <a:rPr lang="en-US" altLang="en-US" sz="2000" b="1" dirty="0" smtClean="0">
                <a:solidFill>
                  <a:schemeClr val="tx1"/>
                </a:solidFill>
                <a:latin typeface="Arial" panose="020B0604020202020204" pitchFamily="34" charset="0"/>
              </a:rPr>
              <a:t>Implementation strategies</a:t>
            </a:r>
            <a:r>
              <a:rPr lang="en-US" altLang="en-US" sz="2000" dirty="0" smtClean="0">
                <a:solidFill>
                  <a:schemeClr val="tx1"/>
                </a:solidFill>
                <a:latin typeface="Arial" panose="020B0604020202020204" pitchFamily="34" charset="0"/>
              </a:rPr>
              <a:t>: </a:t>
            </a:r>
            <a:r>
              <a:rPr lang="en-US" altLang="en-US" sz="2000" dirty="0">
                <a:solidFill>
                  <a:schemeClr val="tx1"/>
                </a:solidFill>
                <a:latin typeface="Arial" panose="020B0604020202020204" pitchFamily="34" charset="0"/>
              </a:rPr>
              <a:t>expands on recommendations.</a:t>
            </a:r>
          </a:p>
          <a:p>
            <a:pPr marL="617220" lvl="1" indent="-342900">
              <a:buFont typeface="+mj-lt"/>
              <a:buAutoNum type="arabicPeriod"/>
            </a:pPr>
            <a:r>
              <a:rPr lang="en-US" altLang="en-US" sz="2000" b="1" dirty="0" smtClean="0">
                <a:solidFill>
                  <a:schemeClr val="tx1"/>
                </a:solidFill>
                <a:latin typeface="Arial" panose="020B0604020202020204" pitchFamily="34" charset="0"/>
              </a:rPr>
              <a:t>Technical appendix</a:t>
            </a:r>
            <a:r>
              <a:rPr lang="en-US" altLang="en-US" sz="2000" dirty="0" smtClean="0">
                <a:solidFill>
                  <a:schemeClr val="tx1"/>
                </a:solidFill>
                <a:latin typeface="Arial" panose="020B0604020202020204" pitchFamily="34" charset="0"/>
              </a:rPr>
              <a:t>: </a:t>
            </a:r>
            <a:r>
              <a:rPr lang="en-US" altLang="en-US" sz="2000" dirty="0">
                <a:solidFill>
                  <a:schemeClr val="tx1"/>
                </a:solidFill>
                <a:latin typeface="Arial" panose="020B0604020202020204" pitchFamily="34" charset="0"/>
              </a:rPr>
              <a:t>contains all the materials necessary to replicate the project</a:t>
            </a:r>
            <a:r>
              <a:rPr lang="en-US" altLang="en-US" sz="2000" dirty="0" smtClean="0">
                <a:solidFill>
                  <a:schemeClr val="tx1"/>
                </a:solidFill>
                <a:latin typeface="Arial" panose="020B0604020202020204" pitchFamily="34" charset="0"/>
              </a:rPr>
              <a:t>.</a:t>
            </a:r>
          </a:p>
        </p:txBody>
      </p:sp>
    </p:spTree>
    <p:extLst>
      <p:ext uri="{BB962C8B-B14F-4D97-AF65-F5344CB8AC3E}">
        <p14:creationId xmlns:p14="http://schemas.microsoft.com/office/powerpoint/2010/main" val="4289584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Stage 6: Reporting the Results</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25</a:t>
            </a:fld>
            <a:endParaRPr lang="en-GB" dirty="0"/>
          </a:p>
        </p:txBody>
      </p:sp>
      <p:sp>
        <p:nvSpPr>
          <p:cNvPr id="4" name="Content Placeholder 3"/>
          <p:cNvSpPr>
            <a:spLocks noGrp="1"/>
          </p:cNvSpPr>
          <p:nvPr>
            <p:ph sz="quarter" idx="1"/>
          </p:nvPr>
        </p:nvSpPr>
        <p:spPr>
          <a:xfrm>
            <a:off x="301752" y="1412776"/>
            <a:ext cx="8503920" cy="5040560"/>
          </a:xfrm>
        </p:spPr>
        <p:txBody>
          <a:bodyPr>
            <a:noAutofit/>
          </a:bodyPr>
          <a:lstStyle/>
          <a:p>
            <a:pPr marL="0" indent="0">
              <a:buNone/>
            </a:pPr>
            <a:r>
              <a:rPr lang="en-US" altLang="en-US" sz="2600" dirty="0" smtClean="0">
                <a:latin typeface="Arial" panose="020B0604020202020204" pitchFamily="34" charset="0"/>
              </a:rPr>
              <a:t>Components of Research report overview</a:t>
            </a:r>
          </a:p>
          <a:p>
            <a:endParaRPr lang="en-US" altLang="en-US" sz="900" dirty="0" smtClean="0">
              <a:latin typeface="Arial" panose="020B0604020202020204" pitchFamily="34" charset="0"/>
            </a:endParaRPr>
          </a:p>
          <a:p>
            <a:pPr marL="514350" indent="-514350">
              <a:buFont typeface="+mj-lt"/>
              <a:buAutoNum type="arabicPeriod"/>
            </a:pPr>
            <a:r>
              <a:rPr lang="en-US" altLang="en-US" sz="2800" dirty="0"/>
              <a:t>Problem’s </a:t>
            </a:r>
            <a:r>
              <a:rPr lang="en-US" altLang="en-US" sz="2800" dirty="0" smtClean="0"/>
              <a:t>background</a:t>
            </a:r>
          </a:p>
          <a:p>
            <a:pPr marL="514350" indent="-514350">
              <a:buFont typeface="+mj-lt"/>
              <a:buAutoNum type="arabicPeriod"/>
            </a:pPr>
            <a:r>
              <a:rPr lang="en-US" altLang="en-US" sz="2800" dirty="0"/>
              <a:t>Summary of exploratory findings</a:t>
            </a:r>
          </a:p>
          <a:p>
            <a:pPr marL="514350" indent="-514350">
              <a:buFont typeface="+mj-lt"/>
              <a:buAutoNum type="arabicPeriod"/>
            </a:pPr>
            <a:r>
              <a:rPr lang="en-US" altLang="en-US" sz="2800" dirty="0"/>
              <a:t>Research design and procedures</a:t>
            </a:r>
          </a:p>
          <a:p>
            <a:pPr marL="514350" indent="-514350">
              <a:buFont typeface="+mj-lt"/>
              <a:buAutoNum type="arabicPeriod"/>
            </a:pPr>
            <a:r>
              <a:rPr lang="en-US" altLang="en-US" sz="2800" dirty="0" smtClean="0"/>
              <a:t>Conclusions</a:t>
            </a:r>
            <a:endParaRPr lang="en-US" altLang="en-US" sz="2800" dirty="0"/>
          </a:p>
        </p:txBody>
      </p:sp>
    </p:spTree>
    <p:extLst>
      <p:ext uri="{BB962C8B-B14F-4D97-AF65-F5344CB8AC3E}">
        <p14:creationId xmlns:p14="http://schemas.microsoft.com/office/powerpoint/2010/main" val="1397391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Problems to Avoid</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26</a:t>
            </a:fld>
            <a:endParaRPr lang="en-GB" dirty="0"/>
          </a:p>
        </p:txBody>
      </p:sp>
      <p:sp>
        <p:nvSpPr>
          <p:cNvPr id="4" name="Content Placeholder 3"/>
          <p:cNvSpPr>
            <a:spLocks noGrp="1"/>
          </p:cNvSpPr>
          <p:nvPr>
            <p:ph sz="quarter" idx="1"/>
          </p:nvPr>
        </p:nvSpPr>
        <p:spPr>
          <a:xfrm>
            <a:off x="301752" y="1412776"/>
            <a:ext cx="8503920" cy="5040560"/>
          </a:xfrm>
        </p:spPr>
        <p:txBody>
          <a:bodyPr>
            <a:noAutofit/>
          </a:bodyPr>
          <a:lstStyle/>
          <a:p>
            <a:pPr marL="0" indent="0">
              <a:buNone/>
            </a:pPr>
            <a:r>
              <a:rPr lang="en-US" altLang="en-US" sz="2400" dirty="0">
                <a:latin typeface="Arial" panose="020B0604020202020204" pitchFamily="34" charset="0"/>
              </a:rPr>
              <a:t>Researchers must remain objective. </a:t>
            </a:r>
            <a:r>
              <a:rPr lang="en-US" altLang="en-US" sz="2400" dirty="0" smtClean="0">
                <a:latin typeface="Arial" panose="020B0604020202020204" pitchFamily="34" charset="0"/>
              </a:rPr>
              <a:t>Some common </a:t>
            </a:r>
            <a:r>
              <a:rPr lang="en-US" altLang="en-US" sz="2400" dirty="0">
                <a:latin typeface="Arial" panose="020B0604020202020204" pitchFamily="34" charset="0"/>
              </a:rPr>
              <a:t>problems in the research process.</a:t>
            </a:r>
          </a:p>
          <a:p>
            <a:pPr marL="457200" indent="-457200">
              <a:buFont typeface="+mj-lt"/>
              <a:buAutoNum type="arabicPeriod"/>
            </a:pPr>
            <a:r>
              <a:rPr lang="en-US" altLang="en-US" sz="2400" b="1" dirty="0" err="1">
                <a:latin typeface="Arial" panose="020B0604020202020204" pitchFamily="34" charset="0"/>
              </a:rPr>
              <a:t>Unresearchable</a:t>
            </a:r>
            <a:r>
              <a:rPr lang="en-US" altLang="en-US" sz="2400" b="1" dirty="0">
                <a:latin typeface="Arial" panose="020B0604020202020204" pitchFamily="34" charset="0"/>
              </a:rPr>
              <a:t> questions:</a:t>
            </a:r>
            <a:r>
              <a:rPr lang="en-US" altLang="en-US" sz="2400" dirty="0">
                <a:latin typeface="Arial" panose="020B0604020202020204" pitchFamily="34" charset="0"/>
              </a:rPr>
              <a:t> Not all </a:t>
            </a:r>
            <a:r>
              <a:rPr lang="en-US" altLang="en-US" sz="2400" dirty="0" smtClean="0">
                <a:latin typeface="Arial" panose="020B0604020202020204" pitchFamily="34" charset="0"/>
              </a:rPr>
              <a:t>questions </a:t>
            </a:r>
            <a:r>
              <a:rPr lang="en-US" altLang="en-US" sz="2400" dirty="0">
                <a:latin typeface="Arial" panose="020B0604020202020204" pitchFamily="34" charset="0"/>
              </a:rPr>
              <a:t>are researchable and not all research questions are answerable</a:t>
            </a:r>
            <a:r>
              <a:rPr lang="en-US" altLang="en-US" sz="2400" dirty="0" smtClean="0">
                <a:latin typeface="Arial" panose="020B0604020202020204" pitchFamily="34" charset="0"/>
              </a:rPr>
              <a:t>.</a:t>
            </a:r>
          </a:p>
          <a:p>
            <a:pPr marL="457200" indent="-457200">
              <a:buFont typeface="+mj-lt"/>
              <a:buAutoNum type="arabicPeriod"/>
            </a:pPr>
            <a:r>
              <a:rPr lang="en-US" altLang="en-US" sz="2400" dirty="0" smtClean="0">
                <a:latin typeface="Arial" panose="020B0604020202020204" pitchFamily="34" charset="0"/>
              </a:rPr>
              <a:t> </a:t>
            </a:r>
            <a:r>
              <a:rPr lang="en-US" altLang="en-US" sz="2400" b="1" dirty="0" smtClean="0">
                <a:latin typeface="Arial" panose="020B0604020202020204" pitchFamily="34" charset="0"/>
              </a:rPr>
              <a:t>ill-defined problem:</a:t>
            </a:r>
            <a:r>
              <a:rPr lang="en-US" altLang="en-US" sz="2400" dirty="0" smtClean="0">
                <a:latin typeface="Arial" panose="020B0604020202020204" pitchFamily="34" charset="0"/>
              </a:rPr>
              <a:t> </a:t>
            </a:r>
            <a:r>
              <a:rPr lang="en-US" altLang="en-US" sz="2400" dirty="0">
                <a:latin typeface="Arial" panose="020B0604020202020204" pitchFamily="34" charset="0"/>
              </a:rPr>
              <a:t>is one that addresses complex issues and cannot be expressed easily or </a:t>
            </a:r>
            <a:r>
              <a:rPr lang="en-US" altLang="en-US" sz="2400" dirty="0" smtClean="0">
                <a:latin typeface="Arial" panose="020B0604020202020204" pitchFamily="34" charset="0"/>
              </a:rPr>
              <a:t>completely.</a:t>
            </a:r>
          </a:p>
          <a:p>
            <a:pPr marL="457200" indent="-457200">
              <a:buFont typeface="+mj-lt"/>
              <a:buAutoNum type="arabicPeriod"/>
            </a:pPr>
            <a:r>
              <a:rPr lang="en-US" altLang="en-US" sz="2400" b="1" dirty="0" smtClean="0">
                <a:latin typeface="Arial" panose="020B0604020202020204" pitchFamily="34" charset="0"/>
              </a:rPr>
              <a:t>Politically-Motivated </a:t>
            </a:r>
            <a:r>
              <a:rPr lang="en-US" altLang="en-US" sz="2400" b="1" dirty="0">
                <a:latin typeface="Arial" panose="020B0604020202020204" pitchFamily="34" charset="0"/>
              </a:rPr>
              <a:t>Research:</a:t>
            </a:r>
            <a:r>
              <a:rPr lang="en-US" altLang="en-US" sz="2400" dirty="0">
                <a:latin typeface="Arial" panose="020B0604020202020204" pitchFamily="34" charset="0"/>
              </a:rPr>
              <a:t> Sometimes a research study is intended to win approval for a pet idea or to protect a decision maker. In these cases, it may be more difficult to get support for the most appropriate research design.</a:t>
            </a:r>
          </a:p>
        </p:txBody>
      </p:sp>
    </p:spTree>
    <p:extLst>
      <p:ext uri="{BB962C8B-B14F-4D97-AF65-F5344CB8AC3E}">
        <p14:creationId xmlns:p14="http://schemas.microsoft.com/office/powerpoint/2010/main" val="22975483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000066"/>
                </a:solidFill>
              </a:rPr>
              <a:t>Research Process </a:t>
            </a:r>
            <a:r>
              <a:rPr lang="en-US" sz="2400" dirty="0">
                <a:solidFill>
                  <a:srgbClr val="000066"/>
                </a:solidFill>
                <a:sym typeface="Wingdings" panose="05000000000000000000" pitchFamily="2" charset="2"/>
              </a:rPr>
              <a:t> </a:t>
            </a:r>
            <a:r>
              <a:rPr lang="en-US" sz="2400" dirty="0" smtClean="0">
                <a:solidFill>
                  <a:srgbClr val="000066"/>
                </a:solidFill>
                <a:sym typeface="Wingdings" panose="05000000000000000000" pitchFamily="2" charset="2"/>
              </a:rPr>
              <a:t>Problems to Avoid</a:t>
            </a:r>
            <a:endParaRPr lang="en-US" sz="24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27</a:t>
            </a:fld>
            <a:endParaRPr lang="en-GB" dirty="0"/>
          </a:p>
        </p:txBody>
      </p:sp>
      <p:sp>
        <p:nvSpPr>
          <p:cNvPr id="4" name="Content Placeholder 3"/>
          <p:cNvSpPr>
            <a:spLocks noGrp="1"/>
          </p:cNvSpPr>
          <p:nvPr>
            <p:ph sz="quarter" idx="1"/>
          </p:nvPr>
        </p:nvSpPr>
        <p:spPr>
          <a:xfrm>
            <a:off x="301752" y="1412776"/>
            <a:ext cx="8503920" cy="5040560"/>
          </a:xfrm>
        </p:spPr>
        <p:txBody>
          <a:bodyPr>
            <a:noAutofit/>
          </a:bodyPr>
          <a:lstStyle/>
          <a:p>
            <a:pPr marL="457200" indent="-457200">
              <a:buFont typeface="+mj-lt"/>
              <a:buAutoNum type="arabicPeriod" startAt="4"/>
            </a:pPr>
            <a:r>
              <a:rPr lang="en-US" altLang="en-US" sz="2400" dirty="0" smtClean="0">
                <a:latin typeface="Arial" panose="020B0604020202020204" pitchFamily="34" charset="0"/>
              </a:rPr>
              <a:t>The </a:t>
            </a:r>
            <a:r>
              <a:rPr lang="en-US" altLang="en-US" sz="2400" b="1" dirty="0">
                <a:latin typeface="Arial" panose="020B0604020202020204" pitchFamily="34" charset="0"/>
              </a:rPr>
              <a:t>favored-technique syndrome</a:t>
            </a:r>
            <a:r>
              <a:rPr lang="en-US" altLang="en-US" sz="2400" dirty="0">
                <a:latin typeface="Arial" panose="020B0604020202020204" pitchFamily="34" charset="0"/>
              </a:rPr>
              <a:t> occurs when researchers are method-bound. They recast </a:t>
            </a:r>
            <a:r>
              <a:rPr lang="en-US" altLang="en-US" sz="2400" dirty="0" smtClean="0">
                <a:latin typeface="Arial" panose="020B0604020202020204" pitchFamily="34" charset="0"/>
              </a:rPr>
              <a:t>research questions </a:t>
            </a:r>
            <a:r>
              <a:rPr lang="en-US" altLang="en-US" sz="2400" dirty="0">
                <a:latin typeface="Arial" panose="020B0604020202020204" pitchFamily="34" charset="0"/>
              </a:rPr>
              <a:t>so that it is amenable to their favorite method. </a:t>
            </a:r>
            <a:endParaRPr lang="en-US" altLang="en-US" sz="2400" dirty="0" smtClean="0">
              <a:latin typeface="Arial" panose="020B0604020202020204" pitchFamily="34" charset="0"/>
            </a:endParaRPr>
          </a:p>
          <a:p>
            <a:pPr marL="457200" indent="-457200">
              <a:buFont typeface="+mj-lt"/>
              <a:buAutoNum type="arabicPeriod" startAt="4"/>
            </a:pPr>
            <a:endParaRPr lang="en-US" altLang="en-US" sz="2400" b="1" dirty="0">
              <a:latin typeface="Arial" panose="020B0604020202020204" pitchFamily="34" charset="0"/>
            </a:endParaRPr>
          </a:p>
          <a:p>
            <a:pPr marL="457200" indent="-457200">
              <a:buFont typeface="+mj-lt"/>
              <a:buAutoNum type="arabicPeriod" startAt="4"/>
            </a:pPr>
            <a:r>
              <a:rPr lang="en-US" altLang="en-US" sz="2400" b="1" dirty="0" smtClean="0">
                <a:latin typeface="Arial" panose="020B0604020202020204" pitchFamily="34" charset="0"/>
              </a:rPr>
              <a:t>Company </a:t>
            </a:r>
            <a:r>
              <a:rPr lang="en-US" altLang="en-US" sz="2400" b="1" dirty="0">
                <a:latin typeface="Arial" panose="020B0604020202020204" pitchFamily="34" charset="0"/>
              </a:rPr>
              <a:t>database strip-mining</a:t>
            </a:r>
            <a:r>
              <a:rPr lang="en-US" altLang="en-US" sz="2400" dirty="0">
                <a:latin typeface="Arial" panose="020B0604020202020204" pitchFamily="34" charset="0"/>
              </a:rPr>
              <a:t> </a:t>
            </a:r>
            <a:r>
              <a:rPr lang="en-US" altLang="en-US" sz="2400" dirty="0" smtClean="0">
                <a:latin typeface="Arial" panose="020B0604020202020204" pitchFamily="34" charset="0"/>
              </a:rPr>
              <a:t>managers </a:t>
            </a:r>
            <a:r>
              <a:rPr lang="en-US" altLang="en-US" sz="2400" dirty="0">
                <a:latin typeface="Arial" panose="020B0604020202020204" pitchFamily="34" charset="0"/>
              </a:rPr>
              <a:t>may feel that they do not want to collect more data until they have thoroughly evaluated all existing data. While data mining can be a good starting point, it will rarely address all questions related to a specific management dilemma</a:t>
            </a:r>
            <a:r>
              <a:rPr lang="en-US" altLang="en-US" sz="2400" dirty="0" smtClean="0">
                <a:latin typeface="Arial" panose="020B0604020202020204" pitchFamily="34" charset="0"/>
              </a:rPr>
              <a:t>.</a:t>
            </a:r>
            <a:endParaRPr lang="en-US" altLang="en-US" sz="2400" dirty="0">
              <a:latin typeface="Arial" panose="020B0604020202020204" pitchFamily="34" charset="0"/>
            </a:endParaRPr>
          </a:p>
        </p:txBody>
      </p:sp>
    </p:spTree>
    <p:extLst>
      <p:ext uri="{BB962C8B-B14F-4D97-AF65-F5344CB8AC3E}">
        <p14:creationId xmlns:p14="http://schemas.microsoft.com/office/powerpoint/2010/main" val="14498691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000066"/>
                </a:solidFill>
              </a:rPr>
              <a:t>Research Ethics </a:t>
            </a:r>
            <a:r>
              <a:rPr lang="en-US" sz="2800" dirty="0">
                <a:solidFill>
                  <a:srgbClr val="000066"/>
                </a:solidFill>
                <a:sym typeface="Wingdings" panose="05000000000000000000" pitchFamily="2" charset="2"/>
              </a:rPr>
              <a:t> </a:t>
            </a:r>
            <a:r>
              <a:rPr lang="en-US" sz="2800" dirty="0" smtClean="0">
                <a:solidFill>
                  <a:srgbClr val="000066"/>
                </a:solidFill>
                <a:sym typeface="Wingdings" panose="05000000000000000000" pitchFamily="2" charset="2"/>
              </a:rPr>
              <a:t>Further Reading</a:t>
            </a:r>
            <a:endParaRPr lang="en-US" sz="28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28</a:t>
            </a:fld>
            <a:endParaRPr lang="en-GB" dirty="0"/>
          </a:p>
        </p:txBody>
      </p:sp>
      <p:sp>
        <p:nvSpPr>
          <p:cNvPr id="4" name="Content Placeholder 3"/>
          <p:cNvSpPr>
            <a:spLocks noGrp="1"/>
          </p:cNvSpPr>
          <p:nvPr>
            <p:ph sz="quarter" idx="1"/>
          </p:nvPr>
        </p:nvSpPr>
        <p:spPr/>
        <p:txBody>
          <a:bodyPr>
            <a:noAutofit/>
          </a:bodyPr>
          <a:lstStyle/>
          <a:p>
            <a:pPr marL="0" indent="0">
              <a:buNone/>
            </a:pPr>
            <a:r>
              <a:rPr lang="en-US" altLang="en-US" sz="4000" dirty="0" smtClean="0"/>
              <a:t>Planning the project checklist [2, PP. 40-42]</a:t>
            </a:r>
          </a:p>
          <a:p>
            <a:pPr marL="0" indent="0">
              <a:buNone/>
            </a:pPr>
            <a:endParaRPr lang="en-US" altLang="en-US" sz="1000" dirty="0" smtClean="0"/>
          </a:p>
          <a:p>
            <a:pPr marL="0" indent="0">
              <a:buNone/>
            </a:pPr>
            <a:endParaRPr lang="en-US" altLang="en-US" sz="1400" dirty="0" smtClean="0"/>
          </a:p>
          <a:p>
            <a:pPr marL="0" indent="0">
              <a:buNone/>
            </a:pPr>
            <a:r>
              <a:rPr lang="en-US" altLang="en-US" sz="4000" dirty="0" smtClean="0"/>
              <a:t> </a:t>
            </a:r>
            <a:endParaRPr lang="en-US" altLang="en-US" sz="4000" dirty="0"/>
          </a:p>
        </p:txBody>
      </p:sp>
    </p:spTree>
    <p:extLst>
      <p:ext uri="{BB962C8B-B14F-4D97-AF65-F5344CB8AC3E}">
        <p14:creationId xmlns:p14="http://schemas.microsoft.com/office/powerpoint/2010/main" val="15348649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000066"/>
                </a:solidFill>
              </a:rPr>
              <a:t>Research Ethics </a:t>
            </a:r>
            <a:r>
              <a:rPr lang="en-US" sz="2800" dirty="0">
                <a:solidFill>
                  <a:srgbClr val="000066"/>
                </a:solidFill>
                <a:sym typeface="Wingdings" panose="05000000000000000000" pitchFamily="2" charset="2"/>
              </a:rPr>
              <a:t> </a:t>
            </a:r>
            <a:r>
              <a:rPr lang="en-US" sz="2800" dirty="0" smtClean="0">
                <a:solidFill>
                  <a:srgbClr val="000066"/>
                </a:solidFill>
                <a:sym typeface="Wingdings" panose="05000000000000000000" pitchFamily="2" charset="2"/>
              </a:rPr>
              <a:t>Key Terms</a:t>
            </a:r>
            <a:endParaRPr lang="en-US" sz="2800" dirty="0">
              <a:solidFill>
                <a:srgbClr val="000066"/>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29</a:t>
            </a:fld>
            <a:endParaRPr lang="en-GB" dirty="0"/>
          </a:p>
        </p:txBody>
      </p:sp>
      <p:sp>
        <p:nvSpPr>
          <p:cNvPr id="4" name="Content Placeholder 3"/>
          <p:cNvSpPr>
            <a:spLocks noGrp="1"/>
          </p:cNvSpPr>
          <p:nvPr>
            <p:ph sz="quarter" idx="1"/>
          </p:nvPr>
        </p:nvSpPr>
        <p:spPr>
          <a:xfrm>
            <a:off x="301752" y="1527048"/>
            <a:ext cx="3694184" cy="4572000"/>
          </a:xfrm>
        </p:spPr>
        <p:txBody>
          <a:bodyPr>
            <a:noAutofit/>
          </a:bodyPr>
          <a:lstStyle/>
          <a:p>
            <a:pPr marL="273050" indent="-273050">
              <a:buFontTx/>
              <a:buChar char="•"/>
            </a:pPr>
            <a:r>
              <a:rPr lang="en-US" altLang="en-US" sz="2400" dirty="0"/>
              <a:t>Census</a:t>
            </a:r>
          </a:p>
          <a:p>
            <a:pPr marL="273050" indent="-273050">
              <a:buFontTx/>
              <a:buChar char="•"/>
            </a:pPr>
            <a:r>
              <a:rPr lang="en-US" altLang="en-US" sz="2400" dirty="0"/>
              <a:t>Data</a:t>
            </a:r>
          </a:p>
          <a:p>
            <a:pPr marL="547688" lvl="1" indent="-49213"/>
            <a:r>
              <a:rPr lang="en-US" altLang="en-US" dirty="0">
                <a:solidFill>
                  <a:schemeClr val="tx1"/>
                </a:solidFill>
              </a:rPr>
              <a:t>Primary data</a:t>
            </a:r>
          </a:p>
          <a:p>
            <a:pPr marL="547688" lvl="1" indent="-49213"/>
            <a:r>
              <a:rPr lang="en-US" altLang="en-US" dirty="0">
                <a:solidFill>
                  <a:schemeClr val="tx1"/>
                </a:solidFill>
              </a:rPr>
              <a:t>Secondary data</a:t>
            </a:r>
          </a:p>
          <a:p>
            <a:pPr marL="273050" indent="-273050">
              <a:buFontTx/>
              <a:buChar char="•"/>
            </a:pPr>
            <a:r>
              <a:rPr lang="en-US" altLang="en-US" sz="2400" dirty="0"/>
              <a:t>Data analysis</a:t>
            </a:r>
          </a:p>
          <a:p>
            <a:pPr marL="273050" indent="-273050">
              <a:buFontTx/>
              <a:buChar char="•"/>
            </a:pPr>
            <a:r>
              <a:rPr lang="en-US" altLang="en-US" sz="2400" dirty="0"/>
              <a:t>Decision rule</a:t>
            </a:r>
          </a:p>
          <a:p>
            <a:pPr marL="273050" indent="-273050">
              <a:buFontTx/>
              <a:buChar char="•"/>
            </a:pPr>
            <a:r>
              <a:rPr lang="en-US" altLang="en-US" sz="2400" dirty="0"/>
              <a:t>exploration</a:t>
            </a:r>
          </a:p>
          <a:p>
            <a:pPr marL="273050" indent="-273050">
              <a:buFontTx/>
              <a:buChar char="•"/>
            </a:pPr>
            <a:r>
              <a:rPr lang="en-US" altLang="en-US" sz="2400" dirty="0"/>
              <a:t>Investigative questions</a:t>
            </a:r>
          </a:p>
          <a:p>
            <a:pPr marL="273050" indent="-273050">
              <a:buFontTx/>
              <a:buChar char="•"/>
            </a:pPr>
            <a:r>
              <a:rPr lang="en-US" altLang="en-US" sz="2400" dirty="0"/>
              <a:t>Management dilemma</a:t>
            </a:r>
          </a:p>
        </p:txBody>
      </p:sp>
      <p:sp>
        <p:nvSpPr>
          <p:cNvPr id="5" name="Content Placeholder 3"/>
          <p:cNvSpPr txBox="1">
            <a:spLocks/>
          </p:cNvSpPr>
          <p:nvPr/>
        </p:nvSpPr>
        <p:spPr>
          <a:xfrm>
            <a:off x="5076056" y="1527048"/>
            <a:ext cx="2902096" cy="4572000"/>
          </a:xfrm>
          <a:prstGeom prst="rect">
            <a:avLst/>
          </a:prstGeom>
        </p:spPr>
        <p:txBody>
          <a:bodyPr vert="horz">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273050" indent="-273050">
              <a:buFontTx/>
              <a:buChar char="•"/>
            </a:pPr>
            <a:r>
              <a:rPr lang="en-US" altLang="en-US" sz="2000" dirty="0"/>
              <a:t>Management question</a:t>
            </a:r>
          </a:p>
          <a:p>
            <a:pPr marL="273050" indent="-273050">
              <a:buFontTx/>
              <a:buChar char="•"/>
            </a:pPr>
            <a:r>
              <a:rPr lang="en-US" altLang="en-US" sz="2000" dirty="0"/>
              <a:t>Management-research question hierarchy</a:t>
            </a:r>
          </a:p>
          <a:p>
            <a:pPr marL="273050" indent="-273050">
              <a:buFontTx/>
              <a:buChar char="•"/>
            </a:pPr>
            <a:r>
              <a:rPr lang="en-US" altLang="en-US" sz="2000" dirty="0"/>
              <a:t>Pilot test</a:t>
            </a:r>
          </a:p>
          <a:p>
            <a:pPr marL="273050" indent="-273050">
              <a:buFontTx/>
              <a:buChar char="•"/>
            </a:pPr>
            <a:r>
              <a:rPr lang="en-US" altLang="en-US" sz="2000" dirty="0"/>
              <a:t>Research design</a:t>
            </a:r>
          </a:p>
          <a:p>
            <a:pPr marL="273050" indent="-273050">
              <a:buFontTx/>
              <a:buChar char="•"/>
            </a:pPr>
            <a:r>
              <a:rPr lang="en-US" altLang="en-US" sz="2000" dirty="0"/>
              <a:t>Research process</a:t>
            </a:r>
          </a:p>
          <a:p>
            <a:pPr marL="273050" indent="-273050">
              <a:buFontTx/>
              <a:buChar char="•"/>
            </a:pPr>
            <a:r>
              <a:rPr lang="en-US" altLang="en-US" sz="2000" dirty="0"/>
              <a:t>Research questions</a:t>
            </a:r>
          </a:p>
          <a:p>
            <a:pPr marL="273050" indent="-273050">
              <a:buFontTx/>
              <a:buChar char="•"/>
            </a:pPr>
            <a:r>
              <a:rPr lang="en-US" altLang="en-US" sz="2000" dirty="0"/>
              <a:t>Sample</a:t>
            </a:r>
          </a:p>
          <a:p>
            <a:pPr marL="273050" indent="-273050">
              <a:buFontTx/>
              <a:buChar char="•"/>
            </a:pPr>
            <a:r>
              <a:rPr lang="en-US" altLang="en-US" sz="2000" dirty="0"/>
              <a:t>Target </a:t>
            </a:r>
            <a:r>
              <a:rPr lang="en-US" altLang="en-US" sz="2000" dirty="0" smtClean="0"/>
              <a:t>population</a:t>
            </a:r>
          </a:p>
          <a:p>
            <a:endParaRPr lang="en-US" altLang="en-US" sz="2000" dirty="0" smtClean="0"/>
          </a:p>
          <a:p>
            <a:endParaRPr lang="en-US" altLang="en-US" sz="2000" dirty="0" smtClean="0"/>
          </a:p>
          <a:p>
            <a:endParaRPr lang="en-US" altLang="en-US" sz="2000" dirty="0"/>
          </a:p>
        </p:txBody>
      </p:sp>
    </p:spTree>
    <p:extLst>
      <p:ext uri="{BB962C8B-B14F-4D97-AF65-F5344CB8AC3E}">
        <p14:creationId xmlns:p14="http://schemas.microsoft.com/office/powerpoint/2010/main" val="27555889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99"/>
                </a:solidFill>
              </a:rPr>
              <a:t>References</a:t>
            </a:r>
            <a:endParaRPr lang="en-US" dirty="0">
              <a:solidFill>
                <a:srgbClr val="000099"/>
              </a:solidFill>
            </a:endParaRPr>
          </a:p>
        </p:txBody>
      </p:sp>
      <p:sp>
        <p:nvSpPr>
          <p:cNvPr id="3" name="Slide Number Placeholder 2"/>
          <p:cNvSpPr>
            <a:spLocks noGrp="1"/>
          </p:cNvSpPr>
          <p:nvPr>
            <p:ph type="sldNum" sz="quarter" idx="12"/>
          </p:nvPr>
        </p:nvSpPr>
        <p:spPr/>
        <p:txBody>
          <a:bodyPr/>
          <a:lstStyle/>
          <a:p>
            <a:fld id="{4BF188FC-BFCA-4A1D-BCF9-70B6A0ECBC3E}" type="slidenum">
              <a:rPr lang="en-GB" smtClean="0"/>
              <a:t>30</a:t>
            </a:fld>
            <a:endParaRPr lang="en-GB" dirty="0"/>
          </a:p>
        </p:txBody>
      </p:sp>
      <p:sp>
        <p:nvSpPr>
          <p:cNvPr id="4" name="Content Placeholder 3"/>
          <p:cNvSpPr>
            <a:spLocks noGrp="1"/>
          </p:cNvSpPr>
          <p:nvPr>
            <p:ph sz="quarter" idx="1"/>
          </p:nvPr>
        </p:nvSpPr>
        <p:spPr/>
        <p:txBody>
          <a:bodyPr>
            <a:normAutofit/>
          </a:bodyPr>
          <a:lstStyle/>
          <a:p>
            <a:pPr marL="514350" indent="-514350">
              <a:buFont typeface="+mj-lt"/>
              <a:buAutoNum type="arabicPeriod"/>
            </a:pPr>
            <a:r>
              <a:rPr lang="en-US" dirty="0" smtClean="0"/>
              <a:t>Business </a:t>
            </a:r>
            <a:r>
              <a:rPr lang="en-US" dirty="0"/>
              <a:t>Research Methods by Donald R Cooper, 12th Edition</a:t>
            </a:r>
            <a:r>
              <a:rPr lang="en-US" dirty="0" smtClean="0"/>
              <a:t>.</a:t>
            </a:r>
          </a:p>
          <a:p>
            <a:pPr lvl="1"/>
            <a:r>
              <a:rPr lang="en-US" dirty="0" smtClean="0">
                <a:solidFill>
                  <a:schemeClr val="tx1"/>
                </a:solidFill>
              </a:rPr>
              <a:t>Chapter </a:t>
            </a:r>
            <a:r>
              <a:rPr lang="en-US" dirty="0">
                <a:solidFill>
                  <a:schemeClr val="tx1"/>
                </a:solidFill>
              </a:rPr>
              <a:t>4 </a:t>
            </a:r>
            <a:r>
              <a:rPr lang="en-US" dirty="0" smtClean="0">
                <a:solidFill>
                  <a:schemeClr val="tx1"/>
                </a:solidFill>
              </a:rPr>
              <a:t>- The </a:t>
            </a:r>
            <a:r>
              <a:rPr lang="en-US" dirty="0">
                <a:solidFill>
                  <a:schemeClr val="tx1"/>
                </a:solidFill>
              </a:rPr>
              <a:t>Research Process An </a:t>
            </a:r>
            <a:r>
              <a:rPr lang="en-US" dirty="0" smtClean="0">
                <a:solidFill>
                  <a:schemeClr val="tx1"/>
                </a:solidFill>
              </a:rPr>
              <a:t>Overview, </a:t>
            </a:r>
            <a:r>
              <a:rPr lang="en-US" dirty="0">
                <a:solidFill>
                  <a:schemeClr val="tx1"/>
                </a:solidFill>
              </a:rPr>
              <a:t>PP 74-91</a:t>
            </a:r>
          </a:p>
          <a:p>
            <a:pPr lvl="1"/>
            <a:endParaRPr lang="en-US" dirty="0">
              <a:solidFill>
                <a:schemeClr val="tx1"/>
              </a:solidFill>
            </a:endParaRPr>
          </a:p>
          <a:p>
            <a:pPr marL="514350" indent="-514350">
              <a:buFont typeface="+mj-lt"/>
              <a:buAutoNum type="arabicPeriod"/>
            </a:pPr>
            <a:r>
              <a:rPr lang="en-US" dirty="0" smtClean="0"/>
              <a:t>Doing </a:t>
            </a:r>
            <a:r>
              <a:rPr lang="en-US" dirty="0"/>
              <a:t>Your Research Project: A Guide for First-Time Researchers in Education, Health and Social Science, 5th </a:t>
            </a:r>
            <a:r>
              <a:rPr lang="en-US" dirty="0" smtClean="0"/>
              <a:t>Edition</a:t>
            </a:r>
            <a:endParaRPr lang="en-US" dirty="0"/>
          </a:p>
          <a:p>
            <a:pPr lvl="1"/>
            <a:r>
              <a:rPr lang="en-US" dirty="0">
                <a:solidFill>
                  <a:schemeClr val="tx1"/>
                </a:solidFill>
              </a:rPr>
              <a:t>Chapter 2 </a:t>
            </a:r>
            <a:r>
              <a:rPr lang="en-US" dirty="0" smtClean="0">
                <a:solidFill>
                  <a:schemeClr val="tx1"/>
                </a:solidFill>
              </a:rPr>
              <a:t>- Planning </a:t>
            </a:r>
            <a:r>
              <a:rPr lang="en-US" dirty="0">
                <a:solidFill>
                  <a:schemeClr val="tx1"/>
                </a:solidFill>
              </a:rPr>
              <a:t>the Project, PP 27-43</a:t>
            </a:r>
          </a:p>
          <a:p>
            <a:pPr lvl="1"/>
            <a:endParaRPr lang="en-US" dirty="0">
              <a:solidFill>
                <a:schemeClr val="tx1"/>
              </a:solidFill>
            </a:endParaRPr>
          </a:p>
          <a:p>
            <a:pPr marL="0" indent="0">
              <a:buNone/>
            </a:pP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143994856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الشريحة 1 - &amp;quot;RES 500 Academic Writing and Research Skills&amp;quot;&quot;/&gt;&lt;property id=&quot;20307&quot; value=&quot;256&quot;/&gt;&lt;/object&gt;&lt;object type=&quot;3&quot; unique_id=&quot;10067&quot;&gt;&lt;property id=&quot;20148&quot; value=&quot;5&quot;/&gt;&lt;property id=&quot;20300&quot; value=&quot;الشريحة 2 - &amp;quot;Research Planning and Research Process&amp;quot;&quot;/&gt;&lt;property id=&quot;20307&quot; value=&quot;257&quot;/&gt;&lt;/object&gt;&lt;object type=&quot;3&quot; unique_id=&quot;10069&quot;&gt;&lt;property id=&quot;20148&quot; value=&quot;5&quot;/&gt;&lt;property id=&quot;20300&quot; value=&quot;الشريحة 30 - &amp;quot;References&amp;quot;&quot;/&gt;&lt;property id=&quot;20307&quot; value=&quot;259&quot;/&gt;&lt;/object&gt;&lt;object type=&quot;3&quot; unique_id=&quot;10152&quot;&gt;&lt;property id=&quot;20148&quot; value=&quot;5&quot;/&gt;&lt;property id=&quot;20300&quot; value=&quot;الشريحة 3 - &amp;quot;Research Planning and Process  Learning Objectives &amp;quot;&quot;/&gt;&lt;property id=&quot;20307&quot; value=&quot;261&quot;/&gt;&lt;/object&gt;&lt;object type=&quot;3&quot; unique_id=&quot;10721&quot;&gt;&lt;property id=&quot;20148&quot; value=&quot;5&quot;/&gt;&lt;property id=&quot;20300&quot; value=&quot;الشريحة 29 - &amp;quot;Research Ethics  Key Terms&amp;quot;&quot;/&gt;&lt;property id=&quot;20307&quot; value=&quot;270&quot;/&gt;&lt;/object&gt;&lt;object type=&quot;3&quot; unique_id=&quot;11707&quot;&gt;&lt;property id=&quot;20148&quot; value=&quot;5&quot;/&gt;&lt;property id=&quot;20300&quot; value=&quot;الشريحة 28 - &amp;quot;Research Ethics  Further Reading&amp;quot;&quot;/&gt;&lt;property id=&quot;20307&quot; value=&quot;281&quot;/&gt;&lt;/object&gt;&lt;object type=&quot;3&quot; unique_id=&quot;11808&quot;&gt;&lt;property id=&quot;20148&quot; value=&quot;5&quot;/&gt;&lt;property id=&quot;20300&quot; value=&quot;الشريحة 5 - &amp;quot;Research Planning  Selecting a topic&amp;quot;&quot;/&gt;&lt;property id=&quot;20307&quot; value=&quot;282&quot;/&gt;&lt;/object&gt;&lt;object type=&quot;3&quot; unique_id=&quot;13385&quot;&gt;&lt;property id=&quot;20148&quot; value=&quot;5&quot;/&gt;&lt;property id=&quot;20300&quot; value=&quot;الشريحة 4 - &amp;quot;Research Planning&amp;quot;&quot;/&gt;&lt;property id=&quot;20307&quot; value=&quot;289&quot;/&gt;&lt;/object&gt;&lt;object type=&quot;3&quot; unique_id=&quot;13540&quot;&gt;&lt;property id=&quot;20148&quot; value=&quot;5&quot;/&gt;&lt;property id=&quot;20300&quot; value=&quot;الشريحة 6 - &amp;quot;Research Planning  Selecting a topic&amp;quot;&quot;/&gt;&lt;property id=&quot;20307&quot; value=&quot;290&quot;/&gt;&lt;/object&gt;&lt;object type=&quot;3&quot; unique_id=&quot;13745&quot;&gt;&lt;property id=&quot;20148&quot; value=&quot;5&quot;/&gt;&lt;property id=&quot;20300&quot; value=&quot;الشريحة 7 - &amp;quot;Research Planning  Selecting a topic&amp;quot;&quot;/&gt;&lt;property id=&quot;20307&quot; value=&quot;291&quot;/&gt;&lt;/object&gt;&lt;object type=&quot;3&quot; unique_id=&quot;14201&quot;&gt;&lt;property id=&quot;20148&quot; value=&quot;5&quot;/&gt;&lt;property id=&quot;20300&quot; value=&quot;الشريحة 8 - &amp;quot;Research Planning  Purpose of study&amp;quot;&quot;/&gt;&lt;property id=&quot;20307&quot; value=&quot;292&quot;/&gt;&lt;/object&gt;&lt;object type=&quot;3&quot; unique_id=&quot;14412&quot;&gt;&lt;property id=&quot;20148&quot; value=&quot;5&quot;/&gt;&lt;property id=&quot;20300&quot; value=&quot;الشريحة 10 - &amp;quot;Research Planning  Hypothesis, objectives and research question&amp;quot;&quot;/&gt;&lt;property id=&quot;20307&quot; value=&quot;293&quot;/&gt;&lt;/object&gt;&lt;object type=&quot;3&quot; unique_id=&quot;14758&quot;&gt;&lt;property id=&quot;20148&quot; value=&quot;5&quot;/&gt;&lt;property id=&quot;20300&quot; value=&quot;الشريحة 11 - &amp;quot;Research Planning  Working title and project outline&amp;quot;&quot;/&gt;&lt;property id=&quot;20307&quot; value=&quot;294&quot;/&gt;&lt;/object&gt;&lt;object type=&quot;3&quot; unique_id=&quot;15031&quot;&gt;&lt;property id=&quot;20148&quot; value=&quot;5&quot;/&gt;&lt;property id=&quot;20300&quot; value=&quot;الشريحة 12 - &amp;quot;Research Planning  Timing&amp;quot;&quot;/&gt;&lt;property id=&quot;20307&quot; value=&quot;295&quot;/&gt;&lt;/object&gt;&lt;object type=&quot;3&quot; unique_id=&quot;15407&quot;&gt;&lt;property id=&quot;20148&quot; value=&quot;5&quot;/&gt;&lt;property id=&quot;20300&quot; value=&quot;الشريحة 13 - &amp;quot;Research Planning  Supervision&amp;quot;&quot;/&gt;&lt;property id=&quot;20307&quot; value=&quot;296&quot;/&gt;&lt;/object&gt;&lt;object type=&quot;3&quot; unique_id=&quot;15804&quot;&gt;&lt;property id=&quot;20148&quot; value=&quot;5&quot;/&gt;&lt;property id=&quot;20300&quot; value=&quot;الشريحة 14 - &amp;quot;Research Planning  Write as you go&amp;quot;&quot;/&gt;&lt;property id=&quot;20307&quot; value=&quot;297&quot;/&gt;&lt;/object&gt;&lt;object type=&quot;3&quot; unique_id=&quot;16451&quot;&gt;&lt;property id=&quot;20148&quot; value=&quot;5&quot;/&gt;&lt;property id=&quot;20300&quot; value=&quot;الشريحة 15 - &amp;quot;Research Process&amp;quot;&quot;/&gt;&lt;property id=&quot;20307&quot; value=&quot;298&quot;/&gt;&lt;/object&gt;&lt;object type=&quot;3&quot; unique_id=&quot;16780&quot;&gt;&lt;property id=&quot;20148&quot; value=&quot;5&quot;/&gt;&lt;property id=&quot;20300&quot; value=&quot;الشريحة 9 - &amp;quot;Research Planning  Purpose of study&amp;quot;&quot;/&gt;&lt;property id=&quot;20307&quot; value=&quot;299&quot;/&gt;&lt;/object&gt;&lt;object type=&quot;3&quot; unique_id=&quot;17642&quot;&gt;&lt;property id=&quot;20148&quot; value=&quot;5&quot;/&gt;&lt;property id=&quot;20300&quot; value=&quot;الشريحة 16 - &amp;quot;Research Process&amp;quot;&quot;/&gt;&lt;property id=&quot;20307&quot; value=&quot;300&quot;/&gt;&lt;/object&gt;&lt;object type=&quot;3&quot; unique_id=&quot;17753&quot;&gt;&lt;property id=&quot;20148&quot; value=&quot;5&quot;/&gt;&lt;property id=&quot;20300&quot; value=&quot;الشريحة 17 - &amp;quot;Research Process  Stage 1: Clarifying the Research Question&amp;quot;&quot;/&gt;&lt;property id=&quot;20307&quot; value=&quot;301&quot;/&gt;&lt;/object&gt;&lt;object type=&quot;3&quot; unique_id=&quot;18041&quot;&gt;&lt;property id=&quot;20148&quot; value=&quot;5&quot;/&gt;&lt;property id=&quot;20300&quot; value=&quot;الشريحة 18 - &amp;quot;Research Process  Stage 2: Proposing Research&amp;quot;&quot;/&gt;&lt;property id=&quot;20307&quot; value=&quot;302&quot;/&gt;&lt;/object&gt;&lt;object type=&quot;3&quot; unique_id=&quot;18299&quot;&gt;&lt;property id=&quot;20148&quot; value=&quot;5&quot;/&gt;&lt;property id=&quot;20300&quot; value=&quot;الشريحة 19 - &amp;quot;Research Process  Stage 2: Proposing Research  Elements of a research proposal: &amp;quot;&quot;/&gt;&lt;property id=&quot;20307&quot; value=&quot;303&quot;/&gt;&lt;/object&gt;&lt;object type=&quot;3&quot; unique_id=&quot;18612&quot;&gt;&lt;property id=&quot;20148&quot; value=&quot;5&quot;/&gt;&lt;property id=&quot;20300&quot; value=&quot;الشريحة 20 - &amp;quot;Research Process  Stage 3: Designing the Research&amp;quot;&quot;/&gt;&lt;property id=&quot;20307&quot; value=&quot;304&quot;/&gt;&lt;/object&gt;&lt;object type=&quot;3&quot; unique_id=&quot;18838&quot;&gt;&lt;property id=&quot;20148&quot; value=&quot;5&quot;/&gt;&lt;property id=&quot;20300&quot; value=&quot;الشريحة 21 - &amp;quot;Research Process  Stage 3: Designing the Research  Components of the research design&amp;quot;&quot;/&gt;&lt;property id=&quot;20307&quot; value=&quot;305&quot;/&gt;&lt;/object&gt;&lt;object type=&quot;3&quot; unique_id=&quot;19412&quot;&gt;&lt;property id=&quot;20148&quot; value=&quot;5&quot;/&gt;&lt;property id=&quot;20300&quot; value=&quot;الشريحة 22 - &amp;quot;Research Process  Stage 4: Data Collection &amp;amp; Preparation&amp;quot;&quot;/&gt;&lt;property id=&quot;20307&quot; value=&quot;307&quot;/&gt;&lt;/object&gt;&lt;object type=&quot;3&quot; unique_id=&quot;19875&quot;&gt;&lt;property id=&quot;20148&quot; value=&quot;5&quot;/&gt;&lt;property id=&quot;20300&quot; value=&quot;الشريحة 23 - &amp;quot;Research Process  Stage 5: Data Analysis &amp;amp; Interpretation&amp;quot;&quot;/&gt;&lt;property id=&quot;20307&quot; value=&quot;308&quot;/&gt;&lt;/object&gt;&lt;object type=&quot;3&quot; unique_id=&quot;20016&quot;&gt;&lt;property id=&quot;20148&quot; value=&quot;5&quot;/&gt;&lt;property id=&quot;20300&quot; value=&quot;الشريحة 24 - &amp;quot;Research Process  Stage 6: Reporting the Results&amp;quot;&quot;/&gt;&lt;property id=&quot;20307&quot; value=&quot;309&quot;/&gt;&lt;/object&gt;&lt;object type=&quot;3&quot; unique_id=&quot;20906&quot;&gt;&lt;property id=&quot;20148&quot; value=&quot;5&quot;/&gt;&lt;property id=&quot;20300&quot; value=&quot;الشريحة 25 - &amp;quot;Research Process  Stage 6: Reporting the Results&amp;quot;&quot;/&gt;&lt;property id=&quot;20307&quot; value=&quot;310&quot;/&gt;&lt;/object&gt;&lt;object type=&quot;3&quot; unique_id=&quot;21057&quot;&gt;&lt;property id=&quot;20148&quot; value=&quot;5&quot;/&gt;&lt;property id=&quot;20300&quot; value=&quot;الشريحة 26 - &amp;quot;Research Process  Problems to Avoid&amp;quot;&quot;/&gt;&lt;property id=&quot;20307&quot; value=&quot;311&quot;/&gt;&lt;/object&gt;&lt;object type=&quot;3&quot; unique_id=&quot;21399&quot;&gt;&lt;property id=&quot;20148&quot; value=&quot;5&quot;/&gt;&lt;property id=&quot;20300&quot; value=&quot;الشريحة 27 - &amp;quot;Research Process  Problems to Avoid&amp;quot;&quot;/&gt;&lt;property id=&quot;20307&quot; value=&quot;312&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1689</TotalTime>
  <Words>2149</Words>
  <Application>Microsoft Office PowerPoint</Application>
  <PresentationFormat>On-screen Show (4:3)</PresentationFormat>
  <Paragraphs>303</Paragraphs>
  <Slides>30</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Georgia</vt:lpstr>
      <vt:lpstr>Times New Roman</vt:lpstr>
      <vt:lpstr>Wingdings</vt:lpstr>
      <vt:lpstr>Wingdings 2</vt:lpstr>
      <vt:lpstr>Civic</vt:lpstr>
      <vt:lpstr>RES 500 Academic Writing and Research Skills</vt:lpstr>
      <vt:lpstr>Research Planning and Research Process</vt:lpstr>
      <vt:lpstr>Research Planning and Process  Learning Objectives </vt:lpstr>
      <vt:lpstr>Research Planning</vt:lpstr>
      <vt:lpstr>Research Planning  Selecting a topic</vt:lpstr>
      <vt:lpstr>Research Planning  Selecting a topic</vt:lpstr>
      <vt:lpstr>Research Planning  Selecting a topic</vt:lpstr>
      <vt:lpstr>Research Planning  Purpose of study</vt:lpstr>
      <vt:lpstr>Research Planning  Purpose of study</vt:lpstr>
      <vt:lpstr>Research Planning  Hypothesis, objectives and research question</vt:lpstr>
      <vt:lpstr>Research Planning  Working title and project outline</vt:lpstr>
      <vt:lpstr>Research Planning  Timing</vt:lpstr>
      <vt:lpstr>Research Planning  Supervision</vt:lpstr>
      <vt:lpstr>Research Planning  Write as you go</vt:lpstr>
      <vt:lpstr>Research Process</vt:lpstr>
      <vt:lpstr>Research Process</vt:lpstr>
      <vt:lpstr>Research Process  Stage 1: Clarifying the Research Question</vt:lpstr>
      <vt:lpstr>Research Process  Stage 2: Proposing Research</vt:lpstr>
      <vt:lpstr>Research Process  Stage 2: Proposing Research  Elements of a research proposal: </vt:lpstr>
      <vt:lpstr>Research Process  Stage 3: Designing the Research</vt:lpstr>
      <vt:lpstr>Research Process  Stage 3: Designing the Research  Components of the research design</vt:lpstr>
      <vt:lpstr>Research Process  Stage 4: Data Collection &amp; Preparation</vt:lpstr>
      <vt:lpstr>Research Process  Stage 5: Data Analysis &amp; Interpretation</vt:lpstr>
      <vt:lpstr>Research Process  Stage 6: Reporting the Results</vt:lpstr>
      <vt:lpstr>Research Process  Stage 6: Reporting the Results</vt:lpstr>
      <vt:lpstr>Research Process  Problems to Avoid</vt:lpstr>
      <vt:lpstr>Research Process  Problems to Avoid</vt:lpstr>
      <vt:lpstr>Research Ethics  Further Reading</vt:lpstr>
      <vt:lpstr>Research Ethics  Key Terms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Mousa AL-Akhras</dc:creator>
  <cp:lastModifiedBy>Admin-Pc</cp:lastModifiedBy>
  <cp:revision>414</cp:revision>
  <dcterms:created xsi:type="dcterms:W3CDTF">2015-05-23T13:57:24Z</dcterms:created>
  <dcterms:modified xsi:type="dcterms:W3CDTF">2015-06-22T20:34:10Z</dcterms:modified>
</cp:coreProperties>
</file>